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[0:30;0-1]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Hello guys and welcome.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Today, we focus on commands that allow us control the flow of our program.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[0:45 19-20]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trace the program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it is not correct, wait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/>
            <a:r>
              <a:t>[0:45; 20-21]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/>
            <a:r>
              <a:t>[0:45; 20-21]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/>
            <a:r>
              <a:t>[0:45; 20-21]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/>
            <a:r>
              <a:t>[0:45; 20-21]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/>
            <a:r>
              <a:t>[0:45; 20-21]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[0:45; 20-21]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The program ended like this.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not correct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NEXT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[0:30 21-22]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bug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missing beeper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[1: 22-23]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do: N beepers, N moves, N=1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need: N beepers, N-1 moves, N=2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7" name="Shape 9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E.g. “pick up all the beepers on this square”</a:t>
            </a:r>
          </a:p>
          <a:p>
            <a:pPr/>
            <a:r>
              <a:t>E.g. “turn until you’re facing west”</a:t>
            </a:r>
          </a:p>
          <a:p>
            <a:pPr/>
            <a:r>
              <a:t>E.g. “put down 5 beepers”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[2:0; 8-10]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call Karel’s commands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define our own commands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indentation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calling our command means…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readable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[2:0; 8-10]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call Karel’s commands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define our own commands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indentation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calling our command means…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readable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[2:30 11-14]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main function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other functions own commands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comments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first and few last lines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[2:0; 8-10]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call Karel’s commands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define our own commands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indentation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calling our command means…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readable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[1:0 14-15]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unknown dimensions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beeper line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[1:0; 15-16]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hit wall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leave empty corner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need to ask, condition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[1:0; 16-17]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we can ask these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simple questions with YES/NO answer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1100"/>
            </a:pPr>
            <a:r>
              <a:t>[1:45; 17-19]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Meet the while loop.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evaluate a condition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YES/NO answer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is front clear?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YES: execute body and evaluate again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NO: skip body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indentation</a:t>
            </a:r>
          </a:p>
          <a:p>
            <a:pPr marL="457200" indent="-298450"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Char char="-"/>
              <a:defRPr sz="1100"/>
            </a:pPr>
            <a:r>
              <a:t>it reads...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" name="AutoShape 3"/>
          <p:cNvSpPr/>
          <p:nvPr/>
        </p:nvSpPr>
        <p:spPr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</a:pP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2895600" y="4114800"/>
            <a:ext cx="6400800" cy="1524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2400"/>
            </a:lvl1pPr>
            <a:lvl2pPr marL="685800" indent="-228600" algn="ctr">
              <a:buFontTx/>
              <a:defRPr sz="2400"/>
            </a:lvl2pPr>
            <a:lvl3pPr marL="1188719" indent="-274319" algn="ctr">
              <a:buFontTx/>
              <a:defRPr sz="2400"/>
            </a:lvl3pPr>
            <a:lvl4pPr marL="1676400" indent="-304800" algn="ctr">
              <a:buFontTx/>
              <a:defRPr sz="2400"/>
            </a:lvl4pPr>
            <a:lvl5pPr marL="2133600" indent="-304800" algn="ctr">
              <a:buFontTx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" name="Title Text"/>
          <p:cNvSpPr txBox="1"/>
          <p:nvPr>
            <p:ph type="title"/>
          </p:nvPr>
        </p:nvSpPr>
        <p:spPr>
          <a:xfrm>
            <a:off x="415600" y="2867799"/>
            <a:ext cx="11360801" cy="11223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36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0208345" y="6320774"/>
            <a:ext cx="336813" cy="318396"/>
          </a:xfrm>
          <a:prstGeom prst="rect">
            <a:avLst/>
          </a:prstGeom>
        </p:spPr>
        <p:txBody>
          <a:bodyPr lIns="91424" tIns="91424" rIns="91424" bIns="91424" anchor="ctr"/>
          <a:lstStyle>
            <a:lvl1pPr defTabSz="914400">
              <a:spcBef>
                <a:spcPts val="0"/>
              </a:spcBef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xfrm>
            <a:off x="152400" y="1295400"/>
            <a:ext cx="11811000" cy="51816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half" idx="1"/>
          </p:nvPr>
        </p:nvSpPr>
        <p:spPr>
          <a:xfrm>
            <a:off x="152400" y="1295400"/>
            <a:ext cx="5833872" cy="51816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152400" y="2316956"/>
            <a:ext cx="5833872" cy="416004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Text Placeholder 2"/>
          <p:cNvSpPr/>
          <p:nvPr>
            <p:ph type="body" sz="quarter" idx="21"/>
          </p:nvPr>
        </p:nvSpPr>
        <p:spPr>
          <a:xfrm>
            <a:off x="152400" y="1493044"/>
            <a:ext cx="5833872" cy="82391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44" name="Text Placeholder 2"/>
          <p:cNvSpPr/>
          <p:nvPr>
            <p:ph type="body" sz="quarter" idx="22"/>
          </p:nvPr>
        </p:nvSpPr>
        <p:spPr>
          <a:xfrm>
            <a:off x="6172200" y="1493044"/>
            <a:ext cx="5833872" cy="82391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idx="1"/>
          </p:nvPr>
        </p:nvSpPr>
        <p:spPr>
          <a:xfrm>
            <a:off x="4343400" y="1524000"/>
            <a:ext cx="7600950" cy="48736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/>
          <p:nvPr>
            <p:ph type="body" sz="half" idx="21"/>
          </p:nvPr>
        </p:nvSpPr>
        <p:spPr>
          <a:xfrm>
            <a:off x="152400" y="1523999"/>
            <a:ext cx="4191000" cy="48736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FontTx/>
              <a:buNone/>
              <a:defRPr sz="1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sz="half" idx="1"/>
          </p:nvPr>
        </p:nvSpPr>
        <p:spPr>
          <a:xfrm>
            <a:off x="228600" y="1523999"/>
            <a:ext cx="4114800" cy="48736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Picture Placeholder 2"/>
          <p:cNvSpPr/>
          <p:nvPr>
            <p:ph type="pic" idx="21"/>
          </p:nvPr>
        </p:nvSpPr>
        <p:spPr>
          <a:xfrm>
            <a:off x="4343400" y="1523999"/>
            <a:ext cx="7620000" cy="487362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11782325" y="6530979"/>
            <a:ext cx="206476" cy="1905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spcBef>
                <a:spcPts val="500"/>
              </a:spcBef>
              <a:defRPr sz="12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  <a:defRPr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Tahoma Bold"/>
          <a:ea typeface="Tahoma Bold"/>
          <a:cs typeface="Tahoma Bold"/>
          <a:sym typeface="Tahoma Bold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Tahoma Bold"/>
          <a:ea typeface="Tahoma Bold"/>
          <a:cs typeface="Tahoma Bold"/>
          <a:sym typeface="Tahoma Bold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Tahoma Bold"/>
          <a:ea typeface="Tahoma Bold"/>
          <a:cs typeface="Tahoma Bold"/>
          <a:sym typeface="Tahoma Bold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Tahoma Bold"/>
          <a:ea typeface="Tahoma Bold"/>
          <a:cs typeface="Tahoma Bold"/>
          <a:sym typeface="Tahoma Bold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Tahoma Bold"/>
          <a:ea typeface="Tahoma Bold"/>
          <a:cs typeface="Tahoma Bold"/>
          <a:sym typeface="Tahoma Bold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Tahoma Bold"/>
          <a:ea typeface="Tahoma Bold"/>
          <a:cs typeface="Tahoma Bold"/>
          <a:sym typeface="Tahoma Bold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Tahoma Bold"/>
          <a:ea typeface="Tahoma Bold"/>
          <a:cs typeface="Tahoma Bold"/>
          <a:sym typeface="Tahoma Bold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Tahoma Bold"/>
          <a:ea typeface="Tahoma Bold"/>
          <a:cs typeface="Tahoma Bold"/>
          <a:sym typeface="Tahoma Bold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Tahoma Bold"/>
          <a:ea typeface="Tahoma Bold"/>
          <a:cs typeface="Tahoma Bold"/>
          <a:sym typeface="Tahoma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457200" algn="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914400" algn="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1371600" algn="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1828800" algn="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2286000" algn="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2743200" algn="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3200400" algn="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3657600" algn="r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2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54;p13" descr="Google Shape;54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993" y="-1143745"/>
            <a:ext cx="12193986" cy="91454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4" name="Google Shape;55;p13"/>
          <p:cNvGrpSpPr/>
          <p:nvPr/>
        </p:nvGrpSpPr>
        <p:grpSpPr>
          <a:xfrm>
            <a:off x="2750620" y="4223937"/>
            <a:ext cx="6476701" cy="1993201"/>
            <a:chOff x="0" y="0"/>
            <a:chExt cx="6476700" cy="1993200"/>
          </a:xfrm>
        </p:grpSpPr>
        <p:sp>
          <p:nvSpPr>
            <p:cNvPr id="112" name="Rectangle"/>
            <p:cNvSpPr/>
            <p:nvPr/>
          </p:nvSpPr>
          <p:spPr>
            <a:xfrm>
              <a:off x="-1" y="-1"/>
              <a:ext cx="6476702" cy="1993202"/>
            </a:xfrm>
            <a:prstGeom prst="rect">
              <a:avLst/>
            </a:prstGeom>
            <a:solidFill>
              <a:srgbClr val="F0F8F9">
                <a:alpha val="60000"/>
              </a:srgbClr>
            </a:solidFill>
            <a:ln w="38100" cap="flat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914400">
                <a:defRPr sz="1400"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113" name="Control Flow"/>
            <p:cNvSpPr txBox="1"/>
            <p:nvPr/>
          </p:nvSpPr>
          <p:spPr>
            <a:xfrm>
              <a:off x="64774" y="639750"/>
              <a:ext cx="6347152" cy="71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 defTabSz="914400">
                <a:defRPr b="1" sz="40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Control Flow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1;p22" descr="Google Shape;171;p22"/>
          <p:cNvPicPr>
            <a:picLocks noChangeAspect="1"/>
          </p:cNvPicPr>
          <p:nvPr/>
        </p:nvPicPr>
        <p:blipFill>
          <a:blip r:embed="rId3">
            <a:extLst/>
          </a:blip>
          <a:srcRect l="0" t="12548" r="61846" b="0"/>
          <a:stretch>
            <a:fillRect/>
          </a:stretch>
        </p:blipFill>
        <p:spPr>
          <a:xfrm>
            <a:off x="2376559" y="578137"/>
            <a:ext cx="3033340" cy="3898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oogle Shape;172;p22" descr="Google Shape;172;p22"/>
          <p:cNvPicPr>
            <a:picLocks noChangeAspect="1"/>
          </p:cNvPicPr>
          <p:nvPr/>
        </p:nvPicPr>
        <p:blipFill>
          <a:blip r:embed="rId3">
            <a:extLst/>
          </a:blip>
          <a:srcRect l="38052" t="12548" r="49523" b="0"/>
          <a:stretch>
            <a:fillRect/>
          </a:stretch>
        </p:blipFill>
        <p:spPr>
          <a:xfrm>
            <a:off x="7958666" y="578137"/>
            <a:ext cx="987779" cy="3898183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Google Shape;173;p22"/>
          <p:cNvSpPr/>
          <p:nvPr/>
        </p:nvSpPr>
        <p:spPr>
          <a:xfrm>
            <a:off x="5757333" y="669143"/>
            <a:ext cx="1778001" cy="8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46" fill="norm" stroke="1" extrusionOk="0">
                <a:moveTo>
                  <a:pt x="0" y="14911"/>
                </a:moveTo>
                <a:cubicBezTo>
                  <a:pt x="286" y="10998"/>
                  <a:pt x="537" y="6213"/>
                  <a:pt x="857" y="3171"/>
                </a:cubicBezTo>
                <a:cubicBezTo>
                  <a:pt x="1585" y="-3754"/>
                  <a:pt x="3460" y="2761"/>
                  <a:pt x="3771" y="3171"/>
                </a:cubicBezTo>
                <a:cubicBezTo>
                  <a:pt x="4000" y="6106"/>
                  <a:pt x="4202" y="9788"/>
                  <a:pt x="4457" y="11976"/>
                </a:cubicBezTo>
                <a:cubicBezTo>
                  <a:pt x="4780" y="14743"/>
                  <a:pt x="5486" y="17846"/>
                  <a:pt x="5486" y="17846"/>
                </a:cubicBezTo>
                <a:cubicBezTo>
                  <a:pt x="6457" y="16868"/>
                  <a:pt x="7437" y="17267"/>
                  <a:pt x="8400" y="14911"/>
                </a:cubicBezTo>
                <a:cubicBezTo>
                  <a:pt x="8653" y="14292"/>
                  <a:pt x="8851" y="10764"/>
                  <a:pt x="9086" y="9041"/>
                </a:cubicBezTo>
                <a:cubicBezTo>
                  <a:pt x="9430" y="6515"/>
                  <a:pt x="9938" y="4660"/>
                  <a:pt x="10286" y="3171"/>
                </a:cubicBezTo>
                <a:cubicBezTo>
                  <a:pt x="11371" y="4149"/>
                  <a:pt x="12460" y="4421"/>
                  <a:pt x="13543" y="6106"/>
                </a:cubicBezTo>
                <a:cubicBezTo>
                  <a:pt x="14306" y="7294"/>
                  <a:pt x="13844" y="9199"/>
                  <a:pt x="14400" y="14911"/>
                </a:cubicBezTo>
                <a:cubicBezTo>
                  <a:pt x="14555" y="16503"/>
                  <a:pt x="14743" y="16868"/>
                  <a:pt x="14914" y="17846"/>
                </a:cubicBezTo>
                <a:cubicBezTo>
                  <a:pt x="16171" y="16868"/>
                  <a:pt x="17431" y="16503"/>
                  <a:pt x="18686" y="14911"/>
                </a:cubicBezTo>
                <a:cubicBezTo>
                  <a:pt x="18976" y="14542"/>
                  <a:pt x="19256" y="12868"/>
                  <a:pt x="19543" y="11976"/>
                </a:cubicBezTo>
                <a:cubicBezTo>
                  <a:pt x="19885" y="10911"/>
                  <a:pt x="20229" y="10019"/>
                  <a:pt x="20571" y="9041"/>
                </a:cubicBezTo>
                <a:cubicBezTo>
                  <a:pt x="21248" y="5178"/>
                  <a:pt x="20905" y="6106"/>
                  <a:pt x="21600" y="6106"/>
                </a:cubicBez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 lIns="0" tIns="0" rIns="0" bIns="0" anchor="ctr"/>
          <a:lstStyle/>
          <a:p>
            <a:pPr algn="ctr" defTabSz="914400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81" name="Google Shape;174;p22"/>
          <p:cNvSpPr/>
          <p:nvPr/>
        </p:nvSpPr>
        <p:spPr>
          <a:xfrm>
            <a:off x="5757333" y="4372452"/>
            <a:ext cx="1778001" cy="8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46" fill="norm" stroke="1" extrusionOk="0">
                <a:moveTo>
                  <a:pt x="0" y="14911"/>
                </a:moveTo>
                <a:cubicBezTo>
                  <a:pt x="286" y="10998"/>
                  <a:pt x="537" y="6213"/>
                  <a:pt x="857" y="3171"/>
                </a:cubicBezTo>
                <a:cubicBezTo>
                  <a:pt x="1585" y="-3754"/>
                  <a:pt x="3460" y="2761"/>
                  <a:pt x="3771" y="3171"/>
                </a:cubicBezTo>
                <a:cubicBezTo>
                  <a:pt x="4000" y="6106"/>
                  <a:pt x="4202" y="9788"/>
                  <a:pt x="4457" y="11976"/>
                </a:cubicBezTo>
                <a:cubicBezTo>
                  <a:pt x="4780" y="14743"/>
                  <a:pt x="5486" y="17846"/>
                  <a:pt x="5486" y="17846"/>
                </a:cubicBezTo>
                <a:cubicBezTo>
                  <a:pt x="6457" y="16868"/>
                  <a:pt x="7437" y="17267"/>
                  <a:pt x="8400" y="14911"/>
                </a:cubicBezTo>
                <a:cubicBezTo>
                  <a:pt x="8653" y="14292"/>
                  <a:pt x="8851" y="10764"/>
                  <a:pt x="9086" y="9041"/>
                </a:cubicBezTo>
                <a:cubicBezTo>
                  <a:pt x="9430" y="6515"/>
                  <a:pt x="9938" y="4660"/>
                  <a:pt x="10286" y="3171"/>
                </a:cubicBezTo>
                <a:cubicBezTo>
                  <a:pt x="11371" y="4149"/>
                  <a:pt x="12460" y="4421"/>
                  <a:pt x="13543" y="6106"/>
                </a:cubicBezTo>
                <a:cubicBezTo>
                  <a:pt x="14306" y="7294"/>
                  <a:pt x="13844" y="9199"/>
                  <a:pt x="14400" y="14911"/>
                </a:cubicBezTo>
                <a:cubicBezTo>
                  <a:pt x="14555" y="16503"/>
                  <a:pt x="14743" y="16868"/>
                  <a:pt x="14914" y="17846"/>
                </a:cubicBezTo>
                <a:cubicBezTo>
                  <a:pt x="16171" y="16868"/>
                  <a:pt x="17431" y="16503"/>
                  <a:pt x="18686" y="14911"/>
                </a:cubicBezTo>
                <a:cubicBezTo>
                  <a:pt x="18976" y="14542"/>
                  <a:pt x="19256" y="12868"/>
                  <a:pt x="19543" y="11976"/>
                </a:cubicBezTo>
                <a:cubicBezTo>
                  <a:pt x="19885" y="10911"/>
                  <a:pt x="20229" y="10019"/>
                  <a:pt x="20571" y="9041"/>
                </a:cubicBezTo>
                <a:cubicBezTo>
                  <a:pt x="21248" y="5178"/>
                  <a:pt x="20905" y="6106"/>
                  <a:pt x="21600" y="6106"/>
                </a:cubicBez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 lIns="0" tIns="0" rIns="0" bIns="0" anchor="ctr"/>
          <a:lstStyle/>
          <a:p>
            <a:pPr algn="ctr" defTabSz="914400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82" name="Google Shape;175;p22"/>
          <p:cNvSpPr txBox="1"/>
          <p:nvPr/>
        </p:nvSpPr>
        <p:spPr>
          <a:xfrm>
            <a:off x="6438058" y="65943"/>
            <a:ext cx="235851" cy="4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 defTabSz="914400">
              <a:defRPr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pic>
        <p:nvPicPr>
          <p:cNvPr id="183" name="Google Shape;176;p22" descr="Google Shape;176;p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19600" y="4836319"/>
            <a:ext cx="3352800" cy="159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We have an alternative for the for loop"/>
          <p:cNvSpPr txBox="1"/>
          <p:nvPr/>
        </p:nvSpPr>
        <p:spPr>
          <a:xfrm>
            <a:off x="8585623" y="5002356"/>
            <a:ext cx="3165982" cy="760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We have an alternative for the </a:t>
            </a:r>
            <a:r>
              <a:rPr b="1">
                <a:solidFill>
                  <a:schemeClr val="accent1">
                    <a:satOff val="-3547"/>
                    <a:lumOff val="-10352"/>
                  </a:schemeClr>
                </a:solidFill>
              </a:rP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1;p23"/>
          <p:cNvGraphicFramePr/>
          <p:nvPr/>
        </p:nvGraphicFramePr>
        <p:xfrm>
          <a:off x="1741714" y="1108075"/>
          <a:ext cx="8708550" cy="4800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70438"/>
                <a:gridCol w="2795093"/>
                <a:gridCol w="3530319"/>
              </a:tblGrid>
              <a:tr h="389619"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i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Test</a:t>
                      </a:r>
                    </a:p>
                  </a:txBody>
                  <a:tcPr marL="45725" marR="45725" marT="45725" marB="45725" anchor="b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i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Opposite</a:t>
                      </a:r>
                    </a:p>
                  </a:txBody>
                  <a:tcPr marL="45725" marR="45725" marT="45725" marB="45725" anchor="b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i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What it checks</a:t>
                      </a:r>
                    </a:p>
                  </a:txBody>
                  <a:tcPr marL="45725" marR="45725" marT="45725" marB="45725" anchor="b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</a:tr>
              <a:tr h="465981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front_is_clear()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front_is_blocked()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in front of Karel?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</a:tr>
              <a:tr h="450948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left_is_clear()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left_is_blocked()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to Karel’s left?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</a:tr>
              <a:tr h="450948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right_is_clear()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right_is_blocked()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to Karel’s right?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</a:tr>
              <a:tr h="477583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beepers_present()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no_beepers_present()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Are there beepers on this corner?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</a:tr>
              <a:tr h="656549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beepers_in_bag()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no_beepers_in_bag()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Any there beepers in Karel’s bag?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</a:tr>
              <a:tr h="452949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facing_north()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not_facing_north()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north?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</a:tr>
              <a:tr h="478274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facing_east()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not_facing_east()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east?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</a:tr>
              <a:tr h="478274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facing_south()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not_facing_south()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south?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</a:tr>
              <a:tr h="486708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facing_west()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 b="1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not_facing_west()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0"/>
                        </a:spcBef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west?</a:t>
                      </a:r>
                    </a:p>
                  </a:txBody>
                  <a:tcPr marL="45725" marR="45725" marT="45725" marB="45725" anchor="ctr" anchorCtr="0" horzOverflow="overflow">
                    <a:lnL w="12700">
                      <a:solidFill>
                        <a:srgbClr val="3366FF"/>
                      </a:solidFill>
                    </a:lnL>
                    <a:lnR w="12700">
                      <a:solidFill>
                        <a:srgbClr val="3366FF"/>
                      </a:solidFill>
                    </a:lnR>
                    <a:lnT w="12700">
                      <a:solidFill>
                        <a:srgbClr val="3366FF"/>
                      </a:solidFill>
                    </a:lnT>
                    <a:lnB w="12700">
                      <a:solidFill>
                        <a:srgbClr val="3366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9" name="Karel can check a few things about the world"/>
          <p:cNvSpPr txBox="1"/>
          <p:nvPr/>
        </p:nvSpPr>
        <p:spPr>
          <a:xfrm>
            <a:off x="1672108" y="231508"/>
            <a:ext cx="8391123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defRPr sz="3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Karel can check a few things about the world</a:t>
            </a:r>
          </a:p>
        </p:txBody>
      </p:sp>
      <p:sp>
        <p:nvSpPr>
          <p:cNvPr id="190" name="Maybe we can ask her to move as long as front is clear"/>
          <p:cNvSpPr txBox="1"/>
          <p:nvPr/>
        </p:nvSpPr>
        <p:spPr>
          <a:xfrm>
            <a:off x="712854" y="6175108"/>
            <a:ext cx="10753571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914400">
              <a:defRPr sz="3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Maybe we can ask her to move as long as front is clear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86;p24" descr="Google Shape;18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6362" y="2025650"/>
            <a:ext cx="4133851" cy="19431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Google Shape;187;p24"/>
          <p:cNvSpPr/>
          <p:nvPr/>
        </p:nvSpPr>
        <p:spPr>
          <a:xfrm>
            <a:off x="5186300" y="2737574"/>
            <a:ext cx="1927801" cy="803401"/>
          </a:xfrm>
          <a:prstGeom prst="rect">
            <a:avLst/>
          </a:prstGeom>
          <a:ln w="3175">
            <a:solidFill>
              <a:srgbClr val="595959"/>
            </a:solidFill>
          </a:ln>
        </p:spPr>
        <p:txBody>
          <a:bodyPr lIns="0" tIns="0" rIns="0" bIns="0" anchor="ctr"/>
          <a:lstStyle/>
          <a:p>
            <a:pPr defTabSz="914400">
              <a:defRPr sz="140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96" name="Google Shape;188;p24"/>
          <p:cNvSpPr txBox="1"/>
          <p:nvPr/>
        </p:nvSpPr>
        <p:spPr>
          <a:xfrm>
            <a:off x="7571375" y="982200"/>
            <a:ext cx="2267026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defRPr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condition</a:t>
            </a:r>
          </a:p>
        </p:txBody>
      </p:sp>
      <p:sp>
        <p:nvSpPr>
          <p:cNvPr id="197" name="Google Shape;189;p24"/>
          <p:cNvSpPr/>
          <p:nvPr/>
        </p:nvSpPr>
        <p:spPr>
          <a:xfrm flipH="1">
            <a:off x="6923525" y="1496099"/>
            <a:ext cx="747901" cy="893702"/>
          </a:xfrm>
          <a:prstGeom prst="line">
            <a:avLst/>
          </a:prstGeom>
          <a:ln w="3175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defTabSz="914400">
              <a:defRPr sz="140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98" name="Google Shape;190;p24"/>
          <p:cNvSpPr txBox="1"/>
          <p:nvPr/>
        </p:nvSpPr>
        <p:spPr>
          <a:xfrm>
            <a:off x="7832449" y="3745850"/>
            <a:ext cx="2148901" cy="565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defRPr sz="26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body</a:t>
            </a:r>
          </a:p>
        </p:txBody>
      </p:sp>
      <p:cxnSp>
        <p:nvCxnSpPr>
          <p:cNvPr id="199" name="Google Shape;191;p24"/>
          <p:cNvCxnSpPr>
            <a:stCxn id="198" idx="0"/>
            <a:endCxn id="195" idx="0"/>
          </p:cNvCxnSpPr>
          <p:nvPr/>
        </p:nvCxnSpPr>
        <p:spPr>
          <a:xfrm flipH="1" flipV="1">
            <a:off x="6150200" y="3139274"/>
            <a:ext cx="2756700" cy="889450"/>
          </a:xfrm>
          <a:prstGeom prst="straightConnector1">
            <a:avLst/>
          </a:prstGeom>
          <a:ln w="3175">
            <a:solidFill>
              <a:srgbClr val="595959"/>
            </a:solidFill>
            <a:tailEnd type="triangle"/>
          </a:ln>
        </p:spPr>
      </p:cxnSp>
      <p:sp>
        <p:nvSpPr>
          <p:cNvPr id="200" name="Google Shape;192;p24"/>
          <p:cNvSpPr/>
          <p:nvPr/>
        </p:nvSpPr>
        <p:spPr>
          <a:xfrm>
            <a:off x="4654100" y="2737574"/>
            <a:ext cx="532201" cy="8034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400">
              <a:defRPr sz="140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01" name="Google Shape;193;p24"/>
          <p:cNvSpPr txBox="1"/>
          <p:nvPr/>
        </p:nvSpPr>
        <p:spPr>
          <a:xfrm>
            <a:off x="1792425" y="4166999"/>
            <a:ext cx="1937326" cy="52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defRPr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indentation</a:t>
            </a:r>
          </a:p>
        </p:txBody>
      </p:sp>
      <p:cxnSp>
        <p:nvCxnSpPr>
          <p:cNvPr id="202" name="Google Shape;194;p24"/>
          <p:cNvCxnSpPr>
            <a:stCxn id="201" idx="0"/>
            <a:endCxn id="200" idx="0"/>
          </p:cNvCxnSpPr>
          <p:nvPr/>
        </p:nvCxnSpPr>
        <p:spPr>
          <a:xfrm flipV="1">
            <a:off x="2761087" y="3139274"/>
            <a:ext cx="2159114" cy="1291966"/>
          </a:xfrm>
          <a:prstGeom prst="straightConnector1">
            <a:avLst/>
          </a:prstGeom>
          <a:ln w="3175">
            <a:solidFill>
              <a:srgbClr val="595959"/>
            </a:solidFill>
            <a:tailEnd type="triangle"/>
          </a:ln>
        </p:spPr>
      </p:cxnSp>
      <p:sp>
        <p:nvSpPr>
          <p:cNvPr id="203" name="Google Shape;195;p24"/>
          <p:cNvSpPr txBox="1"/>
          <p:nvPr/>
        </p:nvSpPr>
        <p:spPr>
          <a:xfrm>
            <a:off x="4393075" y="4829674"/>
            <a:ext cx="3709760" cy="52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defRPr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command outside body</a:t>
            </a:r>
          </a:p>
        </p:txBody>
      </p:sp>
      <p:sp>
        <p:nvSpPr>
          <p:cNvPr id="204" name="Google Shape;196;p24"/>
          <p:cNvSpPr/>
          <p:nvPr/>
        </p:nvSpPr>
        <p:spPr>
          <a:xfrm flipV="1">
            <a:off x="5467525" y="3956075"/>
            <a:ext cx="100201" cy="873601"/>
          </a:xfrm>
          <a:prstGeom prst="line">
            <a:avLst/>
          </a:prstGeom>
          <a:ln w="3175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defTabSz="914400">
              <a:defRPr sz="1400"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1;p25" descr="Google Shape;201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9262" y="1849925"/>
            <a:ext cx="6133486" cy="4855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Google Shape;202;p25" descr="Google Shape;202;p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57650" y="241300"/>
            <a:ext cx="4076700" cy="148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07;p26" descr="Google Shape;207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8556" y="254000"/>
            <a:ext cx="4076701" cy="148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Google Shape;208;p26" descr="Google Shape;208;p2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9262" y="1849925"/>
            <a:ext cx="6133486" cy="485567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Google Shape;209;p26"/>
          <p:cNvSpPr/>
          <p:nvPr/>
        </p:nvSpPr>
        <p:spPr>
          <a:xfrm>
            <a:off x="4517218" y="608374"/>
            <a:ext cx="3626701" cy="41160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defTabSz="914400">
              <a:defRPr sz="1400"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4;p27" descr="Google Shape;214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57650" y="145349"/>
            <a:ext cx="4076700" cy="148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Google Shape;215;p27" descr="Google Shape;215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9262" y="1849925"/>
            <a:ext cx="6133486" cy="485567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Google Shape;216;p27"/>
          <p:cNvSpPr/>
          <p:nvPr/>
        </p:nvSpPr>
        <p:spPr>
          <a:xfrm>
            <a:off x="5500225" y="494074"/>
            <a:ext cx="2500200" cy="41160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defTabSz="914400">
              <a:defRPr sz="140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grpSp>
        <p:nvGrpSpPr>
          <p:cNvPr id="224" name="Google Shape;217;p27"/>
          <p:cNvGrpSpPr/>
          <p:nvPr/>
        </p:nvGrpSpPr>
        <p:grpSpPr>
          <a:xfrm>
            <a:off x="8562750" y="491999"/>
            <a:ext cx="600001" cy="411602"/>
            <a:chOff x="0" y="0"/>
            <a:chExt cx="600000" cy="411600"/>
          </a:xfrm>
        </p:grpSpPr>
        <p:sp>
          <p:nvSpPr>
            <p:cNvPr id="222" name="Rectangle"/>
            <p:cNvSpPr/>
            <p:nvPr/>
          </p:nvSpPr>
          <p:spPr>
            <a:xfrm>
              <a:off x="-1" y="-1"/>
              <a:ext cx="600002" cy="411602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1400"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23" name="YES"/>
            <p:cNvSpPr txBox="1"/>
            <p:nvPr/>
          </p:nvSpPr>
          <p:spPr>
            <a:xfrm>
              <a:off x="-1" y="-1"/>
              <a:ext cx="600002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defTabSz="914400"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YES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2;p28" descr="Google Shape;222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9530" y="139700"/>
            <a:ext cx="4076701" cy="148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Google Shape;223;p28"/>
          <p:cNvSpPr/>
          <p:nvPr/>
        </p:nvSpPr>
        <p:spPr>
          <a:xfrm>
            <a:off x="5224980" y="864975"/>
            <a:ext cx="1978201" cy="41160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defTabSz="914400">
              <a:defRPr sz="140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0" name="Google Shape;224;p28" descr="Google Shape;224;p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1138" y="1849925"/>
            <a:ext cx="6133486" cy="4855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29;p29" descr="Google Shape;229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9554" y="177800"/>
            <a:ext cx="4076701" cy="148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Google Shape;230;p29"/>
          <p:cNvSpPr/>
          <p:nvPr/>
        </p:nvSpPr>
        <p:spPr>
          <a:xfrm>
            <a:off x="5224966" y="1284075"/>
            <a:ext cx="1978201" cy="41160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defTabSz="914400">
              <a:defRPr sz="140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36" name="Google Shape;231;p29" descr="Google Shape;231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26262" y="2075425"/>
            <a:ext cx="5823284" cy="4610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36;p30" descr="Google Shape;236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9554" y="165100"/>
            <a:ext cx="4076701" cy="148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Google Shape;237;p30"/>
          <p:cNvSpPr/>
          <p:nvPr/>
        </p:nvSpPr>
        <p:spPr>
          <a:xfrm>
            <a:off x="5530379" y="518300"/>
            <a:ext cx="2543701" cy="41160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defTabSz="914400">
              <a:defRPr sz="140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242" name="Google Shape;238;p30" descr="Google Shape;238;p3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26262" y="2075425"/>
            <a:ext cx="5823284" cy="46100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5" name="Google Shape;239;p30"/>
          <p:cNvGrpSpPr/>
          <p:nvPr/>
        </p:nvGrpSpPr>
        <p:grpSpPr>
          <a:xfrm>
            <a:off x="8562750" y="491999"/>
            <a:ext cx="600001" cy="411602"/>
            <a:chOff x="0" y="0"/>
            <a:chExt cx="600000" cy="411600"/>
          </a:xfrm>
        </p:grpSpPr>
        <p:sp>
          <p:nvSpPr>
            <p:cNvPr id="243" name="Rectangle"/>
            <p:cNvSpPr/>
            <p:nvPr/>
          </p:nvSpPr>
          <p:spPr>
            <a:xfrm>
              <a:off x="-1" y="-1"/>
              <a:ext cx="600002" cy="411602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914400">
                <a:defRPr sz="1400"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244" name="NO"/>
            <p:cNvSpPr txBox="1"/>
            <p:nvPr/>
          </p:nvSpPr>
          <p:spPr>
            <a:xfrm>
              <a:off x="-1" y="-1"/>
              <a:ext cx="600002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defTabSz="914400">
                <a:defRPr sz="14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NO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4;p31" descr="Google Shape;244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6262" y="2075425"/>
            <a:ext cx="5823284" cy="4610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oogle Shape;245;p31" descr="Google Shape;245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9554" y="215900"/>
            <a:ext cx="4076701" cy="148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What if we run the loop once more?"/>
          <p:cNvSpPr txBox="1"/>
          <p:nvPr/>
        </p:nvSpPr>
        <p:spPr>
          <a:xfrm>
            <a:off x="9030123" y="4941389"/>
            <a:ext cx="3165982" cy="760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What if we run the loop once more?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Google Shape;131;p17" descr="Google Shape;131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839" y="3591004"/>
            <a:ext cx="2219432" cy="2231237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Anyone who saw Karel in a dream last night?"/>
          <p:cNvSpPr txBox="1"/>
          <p:nvPr/>
        </p:nvSpPr>
        <p:spPr>
          <a:xfrm>
            <a:off x="2434108" y="447408"/>
            <a:ext cx="780275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3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Anyone who saw Karel in a dream last night?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0;p32" descr="Google Shape;250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6262" y="2075425"/>
            <a:ext cx="5823284" cy="4610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251;p32" descr="Google Shape;251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9554" y="254000"/>
            <a:ext cx="4076701" cy="148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Google Shape;252;p32" descr="Google Shape;252;p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33775" y="0"/>
            <a:ext cx="2234229" cy="177062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Google Shape;253;p32"/>
          <p:cNvSpPr/>
          <p:nvPr/>
        </p:nvSpPr>
        <p:spPr>
          <a:xfrm>
            <a:off x="7468275" y="4608824"/>
            <a:ext cx="1345501" cy="1425901"/>
          </a:xfrm>
          <a:prstGeom prst="diamond">
            <a:avLst/>
          </a:prstGeom>
          <a:ln w="38100">
            <a:solidFill>
              <a:srgbClr val="FF0000"/>
            </a:solidFill>
          </a:ln>
        </p:spPr>
        <p:txBody>
          <a:bodyPr lIns="0" tIns="0" rIns="0" bIns="0" anchor="ctr"/>
          <a:lstStyle/>
          <a:p>
            <a:pPr defTabSz="914400">
              <a:defRPr sz="1400"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58;p33" descr="Google Shape;258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6262" y="2075425"/>
            <a:ext cx="5823284" cy="4610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Google Shape;259;p33" descr="Google Shape;259;p3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61449" y="254000"/>
            <a:ext cx="4076701" cy="148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oogle Shape;264;p33"/>
          <p:cNvSpPr txBox="1"/>
          <p:nvPr/>
        </p:nvSpPr>
        <p:spPr>
          <a:xfrm>
            <a:off x="9155149" y="4508400"/>
            <a:ext cx="1204801" cy="70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914400">
              <a:defRPr i="1">
                <a:latin typeface="+mj-lt"/>
                <a:ea typeface="+mj-ea"/>
                <a:cs typeface="+mj-cs"/>
                <a:sym typeface="Arial"/>
              </a:defRPr>
            </a:pPr>
            <a:r>
              <a:t>N</a:t>
            </a:r>
            <a:r>
              <a:rPr i="0"/>
              <a:t> beepers</a:t>
            </a:r>
          </a:p>
        </p:txBody>
      </p:sp>
      <p:sp>
        <p:nvSpPr>
          <p:cNvPr id="265" name="Google Shape;265;p33"/>
          <p:cNvSpPr txBox="1"/>
          <p:nvPr/>
        </p:nvSpPr>
        <p:spPr>
          <a:xfrm>
            <a:off x="9145124" y="5472350"/>
            <a:ext cx="1094401" cy="70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914400">
              <a:defRPr i="1">
                <a:latin typeface="+mj-lt"/>
                <a:ea typeface="+mj-ea"/>
                <a:cs typeface="+mj-cs"/>
                <a:sym typeface="Arial"/>
              </a:defRPr>
            </a:pPr>
            <a:r>
              <a:t>N</a:t>
            </a:r>
            <a:r>
              <a:rPr i="0"/>
              <a:t>−1 moves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271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272" name="TextBox 2"/>
          <p:cNvSpPr txBox="1"/>
          <p:nvPr/>
        </p:nvSpPr>
        <p:spPr>
          <a:xfrm>
            <a:off x="7910241" y="2526421"/>
            <a:ext cx="3030698" cy="346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273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76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274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79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277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8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82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280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1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85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283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4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286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0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288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9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93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291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96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294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99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297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300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34" descr="Picture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170" y="4800600"/>
            <a:ext cx="717631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2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xtBox 64"/>
          <p:cNvSpPr txBox="1"/>
          <p:nvPr/>
        </p:nvSpPr>
        <p:spPr>
          <a:xfrm rot="20654515">
            <a:off x="5078173" y="3316823"/>
            <a:ext cx="2263402" cy="1129070"/>
          </a:xfrm>
          <a:prstGeom prst="rect">
            <a:avLst/>
          </a:prstGeom>
          <a:solidFill>
            <a:srgbClr val="FFF2C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7030A0"/>
                </a:solidFill>
              </a:defRPr>
            </a:lvl1pPr>
          </a:lstStyle>
          <a:p>
            <a:pPr/>
            <a:r>
              <a:t>We must put 4 beepers but move 3 times!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307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308" name="TextBox 2"/>
          <p:cNvSpPr txBox="1"/>
          <p:nvPr/>
        </p:nvSpPr>
        <p:spPr>
          <a:xfrm>
            <a:off x="6598919" y="4498752"/>
            <a:ext cx="571337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309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12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310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1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5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313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4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18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316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7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21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319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0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322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6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324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5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29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327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8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32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330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1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35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333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4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336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icture 34" descr="Picture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170" y="4800600"/>
            <a:ext cx="717631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2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TextBox 64"/>
          <p:cNvSpPr txBox="1"/>
          <p:nvPr/>
        </p:nvSpPr>
        <p:spPr>
          <a:xfrm rot="20654515">
            <a:off x="5078173" y="3316823"/>
            <a:ext cx="2263402" cy="1129070"/>
          </a:xfrm>
          <a:prstGeom prst="rect">
            <a:avLst/>
          </a:prstGeom>
          <a:solidFill>
            <a:srgbClr val="FFF2C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7030A0"/>
                </a:solidFill>
              </a:defRPr>
            </a:lvl1pPr>
          </a:lstStyle>
          <a:p>
            <a:pPr/>
            <a:r>
              <a:t>We must put 4 beepers but move 3 times!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343" name="Rectangle 4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46" name="Group 5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344" name="Straight Connector 15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5" name="Straight Connector 16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49" name="Group 6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347" name="Straight Connector 1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8" name="Straight Connector 1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52" name="Group 7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350" name="Straight Connector 1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1" name="Straight Connector 1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55" name="Group 8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353" name="Straight Connector 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4" name="Straight Connector 1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356" name="Picture 18" descr="Picture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538" y="4877715"/>
            <a:ext cx="816737" cy="821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9" name="Group 19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357" name="Straight Connector 2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8" name="Straight Connector 2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62" name="Group 22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360" name="Straight Connector 2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1" name="Straight Connector 2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65" name="Group 25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363" name="Straight Connector 2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4" name="Straight Connector 2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68" name="Group 28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366" name="Straight Connector 2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7" name="Straight Connector 3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69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370" name="TextBox 2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374" name="Rectangle 4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77" name="Group 5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375" name="Straight Connector 15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6" name="Straight Connector 16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80" name="Group 6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378" name="Straight Connector 1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9" name="Straight Connector 1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83" name="Group 7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381" name="Straight Connector 1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2" name="Straight Connector 1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86" name="Group 8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384" name="Straight Connector 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5" name="Straight Connector 1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387" name="Picture 18" descr="Picture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538" y="4877715"/>
            <a:ext cx="816737" cy="821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0" name="Group 19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388" name="Straight Connector 2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9" name="Straight Connector 2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93" name="Group 22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391" name="Straight Connector 2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2" name="Straight Connector 2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96" name="Group 25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394" name="Straight Connector 2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5" name="Straight Connector 2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99" name="Group 28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397" name="Straight Connector 2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8" name="Straight Connector 3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00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401" name="TextBox 2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402" name="Rectangle: Rounded Corners 22"/>
          <p:cNvSpPr/>
          <p:nvPr/>
        </p:nvSpPr>
        <p:spPr>
          <a:xfrm>
            <a:off x="6393069" y="2557812"/>
            <a:ext cx="5341731" cy="490188"/>
          </a:xfrm>
          <a:prstGeom prst="roundRect">
            <a:avLst>
              <a:gd name="adj" fmla="val 16667"/>
            </a:avLst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5" name="TextBox 33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4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407" name="Rectangle 4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10" name="Group 5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408" name="Straight Connector 15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9" name="Straight Connector 16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13" name="Group 6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411" name="Straight Connector 1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2" name="Straight Connector 1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16" name="Group 7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414" name="Straight Connector 1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5" name="Straight Connector 1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19" name="Group 8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417" name="Straight Connector 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8" name="Straight Connector 1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420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49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4" name="Group 19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422" name="Straight Connector 2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3" name="Straight Connector 2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27" name="Group 22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425" name="Straight Connector 2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6" name="Straight Connector 2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30" name="Group 25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428" name="Straight Connector 2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9" name="Straight Connector 2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33" name="Group 28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431" name="Straight Connector 2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2" name="Straight Connector 3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34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435" name="Rectangle: Rounded Corners 22"/>
          <p:cNvSpPr/>
          <p:nvPr/>
        </p:nvSpPr>
        <p:spPr>
          <a:xfrm>
            <a:off x="6858000" y="3017160"/>
            <a:ext cx="4918274" cy="536355"/>
          </a:xfrm>
          <a:prstGeom prst="roundRect">
            <a:avLst>
              <a:gd name="adj" fmla="val 16667"/>
            </a:avLst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439" name="Rectangle 4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42" name="Group 5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440" name="Straight Connector 15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1" name="Straight Connector 16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45" name="Group 6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443" name="Straight Connector 1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4" name="Straight Connector 1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48" name="Group 7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446" name="Straight Connector 1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7" name="Straight Connector 1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51" name="Group 8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449" name="Straight Connector 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0" name="Straight Connector 1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452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6" name="Group 19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454" name="Straight Connector 2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5" name="Straight Connector 2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59" name="Group 22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457" name="Straight Connector 2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8" name="Straight Connector 2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62" name="Group 25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460" name="Straight Connector 2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1" name="Straight Connector 2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65" name="Group 28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463" name="Straight Connector 2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4" name="Straight Connector 3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66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467" name="TextBox 33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468" name="Rectangle: Rounded Corners 22"/>
          <p:cNvSpPr/>
          <p:nvPr/>
        </p:nvSpPr>
        <p:spPr>
          <a:xfrm>
            <a:off x="6858000" y="3502245"/>
            <a:ext cx="4918274" cy="536355"/>
          </a:xfrm>
          <a:prstGeom prst="roundRect">
            <a:avLst>
              <a:gd name="adj" fmla="val 16667"/>
            </a:avLst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472" name="Rectangle 4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75" name="Group 5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473" name="Straight Connector 15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4" name="Straight Connector 16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78" name="Group 6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476" name="Straight Connector 1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7" name="Straight Connector 1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81" name="Group 7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479" name="Straight Connector 1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0" name="Straight Connector 1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84" name="Group 8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482" name="Straight Connector 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3" name="Straight Connector 1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485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9" name="Group 19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487" name="Straight Connector 2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8" name="Straight Connector 2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92" name="Group 22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490" name="Straight Connector 2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1" name="Straight Connector 2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95" name="Group 25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493" name="Straight Connector 2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4" name="Straight Connector 2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498" name="Group 28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496" name="Straight Connector 2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7" name="Straight Connector 3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99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500" name="TextBox 33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501" name="Rectangle: Rounded Corners 22"/>
          <p:cNvSpPr/>
          <p:nvPr/>
        </p:nvSpPr>
        <p:spPr>
          <a:xfrm>
            <a:off x="6393069" y="2514600"/>
            <a:ext cx="5383206" cy="536354"/>
          </a:xfrm>
          <a:prstGeom prst="roundRect">
            <a:avLst>
              <a:gd name="adj" fmla="val 16667"/>
            </a:avLst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505" name="Rectangle 4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08" name="Group 5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506" name="Straight Connector 15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7" name="Straight Connector 16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11" name="Group 6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509" name="Straight Connector 1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0" name="Straight Connector 1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14" name="Group 7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512" name="Straight Connector 1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3" name="Straight Connector 1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17" name="Group 8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515" name="Straight Connector 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6" name="Straight Connector 1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518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icture 33" descr="Picture 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2" name="Group 19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520" name="Straight Connector 2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1" name="Straight Connector 2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25" name="Group 22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523" name="Straight Connector 2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4" name="Straight Connector 2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28" name="Group 25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526" name="Straight Connector 2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7" name="Straight Connector 2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31" name="Group 28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529" name="Straight Connector 2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0" name="Straight Connector 3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32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pic>
        <p:nvPicPr>
          <p:cNvPr id="533" name="Picture 34" descr="Picture 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TextBox 35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535" name="Rectangle: Rounded Corners 22"/>
          <p:cNvSpPr/>
          <p:nvPr/>
        </p:nvSpPr>
        <p:spPr>
          <a:xfrm>
            <a:off x="6858000" y="3017160"/>
            <a:ext cx="4918274" cy="536355"/>
          </a:xfrm>
          <a:prstGeom prst="roundRect">
            <a:avLst>
              <a:gd name="adj" fmla="val 16667"/>
            </a:avLst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Google Shape;131;p17" descr="Google Shape;131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839" y="3591004"/>
            <a:ext cx="2219432" cy="2231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3539" y="3987800"/>
            <a:ext cx="1152632" cy="115263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Google Shape;132;p17"/>
          <p:cNvSpPr txBox="1"/>
          <p:nvPr/>
        </p:nvSpPr>
        <p:spPr>
          <a:xfrm>
            <a:off x="7354349" y="923619"/>
            <a:ext cx="1324251" cy="70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 defTabSz="914400">
              <a:defRPr sz="4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move</a:t>
            </a:r>
          </a:p>
        </p:txBody>
      </p:sp>
      <p:sp>
        <p:nvSpPr>
          <p:cNvPr id="126" name="Google Shape;133;p17"/>
          <p:cNvSpPr txBox="1"/>
          <p:nvPr/>
        </p:nvSpPr>
        <p:spPr>
          <a:xfrm>
            <a:off x="7325531" y="1801627"/>
            <a:ext cx="2885945" cy="70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 defTabSz="914400">
              <a:defRPr sz="4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turn left</a:t>
            </a:r>
          </a:p>
        </p:txBody>
      </p:sp>
      <p:sp>
        <p:nvSpPr>
          <p:cNvPr id="127" name="Google Shape;134;p17"/>
          <p:cNvSpPr txBox="1"/>
          <p:nvPr/>
        </p:nvSpPr>
        <p:spPr>
          <a:xfrm>
            <a:off x="7336877" y="2740101"/>
            <a:ext cx="3193745" cy="70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 defTabSz="914400">
              <a:defRPr sz="4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put beeper</a:t>
            </a:r>
          </a:p>
        </p:txBody>
      </p:sp>
      <p:sp>
        <p:nvSpPr>
          <p:cNvPr id="128" name="Google Shape;135;p17"/>
          <p:cNvSpPr txBox="1"/>
          <p:nvPr/>
        </p:nvSpPr>
        <p:spPr>
          <a:xfrm>
            <a:off x="7104146" y="3759200"/>
            <a:ext cx="3532108" cy="70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 defTabSz="914400">
              <a:defRPr sz="4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pick beeper</a:t>
            </a:r>
          </a:p>
        </p:txBody>
      </p:sp>
      <p:sp>
        <p:nvSpPr>
          <p:cNvPr id="129" name="You know I just know how to"/>
          <p:cNvSpPr txBox="1"/>
          <p:nvPr/>
        </p:nvSpPr>
        <p:spPr>
          <a:xfrm>
            <a:off x="1839022" y="1069708"/>
            <a:ext cx="780275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3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You know I just know how to </a:t>
            </a:r>
          </a:p>
        </p:txBody>
      </p:sp>
      <p:sp>
        <p:nvSpPr>
          <p:cNvPr id="130" name="I am ashamed to say I cannot turn right"/>
          <p:cNvSpPr txBox="1"/>
          <p:nvPr/>
        </p:nvSpPr>
        <p:spPr>
          <a:xfrm>
            <a:off x="2359722" y="6098908"/>
            <a:ext cx="780275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b="1" sz="3200">
                <a:solidFill>
                  <a:srgbClr val="E40027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 am ashamed to say I cannot turn right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539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540" name="Rectangle 34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43" name="Group 35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541" name="Straight Connector 3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2" name="Straight Connector 3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46" name="Group 38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544" name="Straight Connector 3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5" name="Straight Connector 4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49" name="Group 41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547" name="Straight Connector 42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8" name="Straight Connector 43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52" name="Group 44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550" name="Straight Connector 45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1" name="Straight Connector 46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553" name="Picture 47" descr="Picture 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7" name="Group 49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555" name="Straight Connector 5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6" name="Straight Connector 5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60" name="Group 52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558" name="Straight Connector 5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9" name="Straight Connector 5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63" name="Group 55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561" name="Straight Connector 5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2" name="Straight Connector 5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66" name="Group 58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564" name="Straight Connector 5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5" name="Straight Connector 6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567" name="Picture 61" descr="Picture 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36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TextBox 33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569" name="Rectangle: Rounded Corners 22"/>
          <p:cNvSpPr/>
          <p:nvPr/>
        </p:nvSpPr>
        <p:spPr>
          <a:xfrm>
            <a:off x="6858000" y="3502245"/>
            <a:ext cx="4918274" cy="536355"/>
          </a:xfrm>
          <a:prstGeom prst="roundRect">
            <a:avLst>
              <a:gd name="adj" fmla="val 16667"/>
            </a:avLst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573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574" name="Rectangle 34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77" name="Group 35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575" name="Straight Connector 3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6" name="Straight Connector 3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80" name="Group 38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578" name="Straight Connector 3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9" name="Straight Connector 4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83" name="Group 41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581" name="Straight Connector 42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2" name="Straight Connector 43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86" name="Group 44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584" name="Straight Connector 45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5" name="Straight Connector 46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587" name="Picture 47" descr="Picture 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8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1" name="Group 49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589" name="Straight Connector 5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0" name="Straight Connector 5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94" name="Group 52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592" name="Straight Connector 5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3" name="Straight Connector 5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97" name="Group 55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595" name="Straight Connector 5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6" name="Straight Connector 5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00" name="Group 58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598" name="Straight Connector 59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99" name="Straight Connector 60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01" name="Picture 61" descr="Picture 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36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TextBox 63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603" name="Rectangle: Rounded Corners 22"/>
          <p:cNvSpPr/>
          <p:nvPr/>
        </p:nvSpPr>
        <p:spPr>
          <a:xfrm>
            <a:off x="6393069" y="2514600"/>
            <a:ext cx="5383206" cy="536354"/>
          </a:xfrm>
          <a:prstGeom prst="roundRect">
            <a:avLst>
              <a:gd name="adj" fmla="val 16667"/>
            </a:avLst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607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608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11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609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0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14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612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3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17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615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6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20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618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9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21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5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623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4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28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626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7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31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629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0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34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632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3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35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36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TextBox 34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638" name="Rectangle: Rounded Corners 22"/>
          <p:cNvSpPr/>
          <p:nvPr/>
        </p:nvSpPr>
        <p:spPr>
          <a:xfrm>
            <a:off x="6858000" y="3017160"/>
            <a:ext cx="4918274" cy="536355"/>
          </a:xfrm>
          <a:prstGeom prst="roundRect">
            <a:avLst>
              <a:gd name="adj" fmla="val 16667"/>
            </a:avLst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642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643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46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644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5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49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647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8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52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650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1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55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653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4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56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0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658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9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63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661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2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66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664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5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69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667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8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70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2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TextBox 34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673" name="Rectangle: Rounded Corners 22"/>
          <p:cNvSpPr/>
          <p:nvPr/>
        </p:nvSpPr>
        <p:spPr>
          <a:xfrm>
            <a:off x="6858000" y="3502245"/>
            <a:ext cx="4918274" cy="536355"/>
          </a:xfrm>
          <a:prstGeom prst="roundRect">
            <a:avLst>
              <a:gd name="adj" fmla="val 16667"/>
            </a:avLst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677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678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81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679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0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84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682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3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87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685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6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90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688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9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91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5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693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4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698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696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7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01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699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0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04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702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3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05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2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TextBox 34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708" name="Rectangle: Rounded Corners 22"/>
          <p:cNvSpPr/>
          <p:nvPr/>
        </p:nvSpPr>
        <p:spPr>
          <a:xfrm>
            <a:off x="6393069" y="2514600"/>
            <a:ext cx="5383206" cy="536354"/>
          </a:xfrm>
          <a:prstGeom prst="roundRect">
            <a:avLst>
              <a:gd name="adj" fmla="val 16667"/>
            </a:avLst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712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713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16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714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5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19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717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8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22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720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1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25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723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4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26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0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728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9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33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731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2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36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734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5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39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737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8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40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Picture 34" descr="Picture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170" y="4800600"/>
            <a:ext cx="717631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2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TextBox 64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744" name="Rectangle: Rounded Corners 22"/>
          <p:cNvSpPr/>
          <p:nvPr/>
        </p:nvSpPr>
        <p:spPr>
          <a:xfrm>
            <a:off x="6393069" y="4002046"/>
            <a:ext cx="4918274" cy="536355"/>
          </a:xfrm>
          <a:prstGeom prst="roundRect">
            <a:avLst>
              <a:gd name="adj" fmla="val 16667"/>
            </a:avLst>
          </a:prstGeom>
          <a:ln w="5715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748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749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52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750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1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55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753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4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58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756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7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61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759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0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62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6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764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5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69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767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8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72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770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1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75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773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4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76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Picture 34" descr="Picture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170" y="4800600"/>
            <a:ext cx="717631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2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TextBox 64"/>
          <p:cNvSpPr txBox="1"/>
          <p:nvPr/>
        </p:nvSpPr>
        <p:spPr>
          <a:xfrm>
            <a:off x="6438789" y="2476296"/>
            <a:ext cx="5713373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783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784" name="TextBox 2"/>
          <p:cNvSpPr txBox="1"/>
          <p:nvPr/>
        </p:nvSpPr>
        <p:spPr>
          <a:xfrm>
            <a:off x="7910241" y="2526421"/>
            <a:ext cx="3030698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...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785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88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786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7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91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789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0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94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792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3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97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795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6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798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2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800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1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05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803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4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08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806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7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11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809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0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12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3" name="Picture 34" descr="Picture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170" y="4800600"/>
            <a:ext cx="717631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4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2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TextBox 64"/>
          <p:cNvSpPr txBox="1"/>
          <p:nvPr/>
        </p:nvSpPr>
        <p:spPr>
          <a:xfrm rot="20654515">
            <a:off x="5078173" y="3316823"/>
            <a:ext cx="2263402" cy="1129070"/>
          </a:xfrm>
          <a:prstGeom prst="rect">
            <a:avLst/>
          </a:prstGeom>
          <a:solidFill>
            <a:srgbClr val="FFF2C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7030A0"/>
                </a:solidFill>
              </a:defRPr>
            </a:lvl1pPr>
          </a:lstStyle>
          <a:p>
            <a:pPr/>
            <a:r>
              <a:t>We must put N beepers but move N-1 times!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819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820" name="TextBox 2"/>
          <p:cNvSpPr txBox="1"/>
          <p:nvPr/>
        </p:nvSpPr>
        <p:spPr>
          <a:xfrm>
            <a:off x="7910241" y="2526421"/>
            <a:ext cx="3030698" cy="346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821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24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822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3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27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825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6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30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828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9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33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831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2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34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35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8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836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7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41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839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0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44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842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3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47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845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6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48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Picture 34" descr="Picture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170" y="4800600"/>
            <a:ext cx="717631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2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Any suggestion for an alternative? A different way to group and loop"/>
          <p:cNvSpPr txBox="1"/>
          <p:nvPr/>
        </p:nvSpPr>
        <p:spPr>
          <a:xfrm>
            <a:off x="1218928" y="6178790"/>
            <a:ext cx="9438145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E70000"/>
                </a:solidFill>
              </a:defRPr>
            </a:lvl1pPr>
          </a:lstStyle>
          <a:p>
            <a:pPr/>
            <a:r>
              <a:t>Any suggestion for an alternative? A different way to group and loop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5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855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856" name="TextBox 2"/>
          <p:cNvSpPr txBox="1"/>
          <p:nvPr/>
        </p:nvSpPr>
        <p:spPr>
          <a:xfrm>
            <a:off x="7910241" y="2526421"/>
            <a:ext cx="3030698" cy="346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857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60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858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9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63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861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2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66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864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5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69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867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8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70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4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872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3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77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875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6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80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878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9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83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881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2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884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5" name="Picture 34" descr="Picture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170" y="4800600"/>
            <a:ext cx="717631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6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2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131;p17" descr="Google Shape;131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5839" y="3591004"/>
            <a:ext cx="2219432" cy="223123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No worries, we can define it for you"/>
          <p:cNvSpPr txBox="1"/>
          <p:nvPr/>
        </p:nvSpPr>
        <p:spPr>
          <a:xfrm>
            <a:off x="1786408" y="485508"/>
            <a:ext cx="8391123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3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No worries, we can define it for you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3539" y="3975100"/>
            <a:ext cx="1152632" cy="115263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extBox 3"/>
          <p:cNvSpPr txBox="1"/>
          <p:nvPr/>
        </p:nvSpPr>
        <p:spPr>
          <a:xfrm>
            <a:off x="2019974" y="1155700"/>
            <a:ext cx="3409892" cy="1865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def turn_right():</a:t>
            </a:r>
          </a:p>
          <a:p>
            <a:pPr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turn_left()</a:t>
            </a:r>
          </a:p>
          <a:p>
            <a:pPr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turn_left()</a:t>
            </a:r>
          </a:p>
          <a:p>
            <a:pPr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turn_left()</a:t>
            </a:r>
          </a:p>
        </p:txBody>
      </p:sp>
      <p:sp>
        <p:nvSpPr>
          <p:cNvPr id="137" name="Rectangle 3"/>
          <p:cNvSpPr txBox="1"/>
          <p:nvPr/>
        </p:nvSpPr>
        <p:spPr>
          <a:xfrm>
            <a:off x="5713412" y="1847585"/>
            <a:ext cx="5450286" cy="104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28600" indent="-228600" defTabSz="914400">
              <a:lnSpc>
                <a:spcPct val="90000"/>
              </a:lnSpc>
              <a:defRPr b="1"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def turn_right():</a:t>
            </a:r>
          </a:p>
          <a:p>
            <a:pPr marL="228600" indent="-228600" defTabSz="914400">
              <a:lnSpc>
                <a:spcPct val="90000"/>
              </a:lnSpc>
              <a:defRPr b="1"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for i in range(3):</a:t>
            </a:r>
          </a:p>
          <a:p>
            <a:pPr marL="228600" indent="-228600" defTabSz="914400">
              <a:lnSpc>
                <a:spcPct val="90000"/>
              </a:lnSpc>
              <a:defRPr b="1"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	        turn_left()	 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2761" y="3601510"/>
            <a:ext cx="1874187" cy="154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7" grpId="1"/>
      <p:bldP build="whole" bldLvl="1" animBg="1" rev="0" advAuto="0" spid="138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890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891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894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892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3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97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895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6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00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898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9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03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901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2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904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5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8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906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7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11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909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0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14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912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3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17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915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6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918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Picture 34" descr="Picture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170" y="4800600"/>
            <a:ext cx="717631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2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TextBox 64"/>
          <p:cNvSpPr txBox="1"/>
          <p:nvPr/>
        </p:nvSpPr>
        <p:spPr>
          <a:xfrm>
            <a:off x="6598919" y="4498752"/>
            <a:ext cx="571337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while front_is_clear():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move()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	put_beeper()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</a:t>
            </a:r>
          </a:p>
        </p:txBody>
      </p:sp>
      <p:sp>
        <p:nvSpPr>
          <p:cNvPr id="925" name="Rectangle 31"/>
          <p:cNvSpPr txBox="1"/>
          <p:nvPr/>
        </p:nvSpPr>
        <p:spPr>
          <a:xfrm>
            <a:off x="502918" y="1480594"/>
            <a:ext cx="11186161" cy="992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I want Karel to put down a row of beepers until it reaches a wall.  How do I do this?</a:t>
            </a:r>
          </a:p>
        </p:txBody>
      </p:sp>
      <p:sp>
        <p:nvSpPr>
          <p:cNvPr id="926" name="TextBox 2"/>
          <p:cNvSpPr txBox="1"/>
          <p:nvPr/>
        </p:nvSpPr>
        <p:spPr>
          <a:xfrm>
            <a:off x="7910241" y="2526421"/>
            <a:ext cx="3030698" cy="395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  <a:p>
            <a:pPr>
              <a:defRPr sz="3200">
                <a:latin typeface="Consolas"/>
                <a:ea typeface="Consolas"/>
                <a:cs typeface="Consolas"/>
                <a:sym typeface="Consolas"/>
              </a:defRPr>
            </a:pPr>
            <a:r>
              <a:t>...</a:t>
            </a:r>
          </a:p>
          <a:p>
            <a:pPr>
              <a:defRPr sz="3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move()</a:t>
            </a:r>
          </a:p>
          <a:p>
            <a:pPr>
              <a:defRPr sz="32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put_beeper()</a:t>
            </a:r>
          </a:p>
        </p:txBody>
      </p:sp>
      <p:sp>
        <p:nvSpPr>
          <p:cNvPr id="927" name="Rectangle 35"/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ln w="635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930" name="Group 36"/>
          <p:cNvGrpSpPr/>
          <p:nvPr/>
        </p:nvGrpSpPr>
        <p:grpSpPr>
          <a:xfrm>
            <a:off x="904955" y="4296136"/>
            <a:ext cx="163975" cy="150472"/>
            <a:chOff x="0" y="0"/>
            <a:chExt cx="163974" cy="150470"/>
          </a:xfrm>
        </p:grpSpPr>
        <p:sp>
          <p:nvSpPr>
            <p:cNvPr id="928" name="Straight Connector 3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9" name="Straight Connector 3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3" name="Group 39"/>
          <p:cNvGrpSpPr/>
          <p:nvPr/>
        </p:nvGrpSpPr>
        <p:grpSpPr>
          <a:xfrm>
            <a:off x="1763410" y="4309640"/>
            <a:ext cx="163975" cy="150472"/>
            <a:chOff x="0" y="0"/>
            <a:chExt cx="163974" cy="150470"/>
          </a:xfrm>
        </p:grpSpPr>
        <p:sp>
          <p:nvSpPr>
            <p:cNvPr id="931" name="Straight Connector 4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2" name="Straight Connector 4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6" name="Group 42"/>
          <p:cNvGrpSpPr/>
          <p:nvPr/>
        </p:nvGrpSpPr>
        <p:grpSpPr>
          <a:xfrm>
            <a:off x="906884" y="5119868"/>
            <a:ext cx="163975" cy="150472"/>
            <a:chOff x="0" y="0"/>
            <a:chExt cx="163974" cy="150470"/>
          </a:xfrm>
        </p:grpSpPr>
        <p:sp>
          <p:nvSpPr>
            <p:cNvPr id="934" name="Straight Connector 43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5" name="Straight Connector 44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39" name="Group 45"/>
          <p:cNvGrpSpPr/>
          <p:nvPr/>
        </p:nvGrpSpPr>
        <p:grpSpPr>
          <a:xfrm>
            <a:off x="1765341" y="5133371"/>
            <a:ext cx="163975" cy="150472"/>
            <a:chOff x="0" y="0"/>
            <a:chExt cx="163974" cy="150470"/>
          </a:xfrm>
        </p:grpSpPr>
        <p:sp>
          <p:nvSpPr>
            <p:cNvPr id="937" name="Straight Connector 46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8" name="Straight Connector 47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940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312" y="4805422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1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4" name="Group 50"/>
          <p:cNvGrpSpPr/>
          <p:nvPr/>
        </p:nvGrpSpPr>
        <p:grpSpPr>
          <a:xfrm>
            <a:off x="2710038" y="4309640"/>
            <a:ext cx="163975" cy="150472"/>
            <a:chOff x="0" y="0"/>
            <a:chExt cx="163974" cy="150470"/>
          </a:xfrm>
        </p:grpSpPr>
        <p:sp>
          <p:nvSpPr>
            <p:cNvPr id="942" name="Straight Connector 51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3" name="Straight Connector 52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47" name="Group 53"/>
          <p:cNvGrpSpPr/>
          <p:nvPr/>
        </p:nvGrpSpPr>
        <p:grpSpPr>
          <a:xfrm>
            <a:off x="2711967" y="5133371"/>
            <a:ext cx="163975" cy="150472"/>
            <a:chOff x="0" y="0"/>
            <a:chExt cx="163974" cy="150470"/>
          </a:xfrm>
        </p:grpSpPr>
        <p:sp>
          <p:nvSpPr>
            <p:cNvPr id="945" name="Straight Connector 54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6" name="Straight Connector 55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50" name="Group 56"/>
          <p:cNvGrpSpPr/>
          <p:nvPr/>
        </p:nvGrpSpPr>
        <p:grpSpPr>
          <a:xfrm>
            <a:off x="3652806" y="4315428"/>
            <a:ext cx="163975" cy="150472"/>
            <a:chOff x="0" y="0"/>
            <a:chExt cx="163974" cy="150470"/>
          </a:xfrm>
        </p:grpSpPr>
        <p:sp>
          <p:nvSpPr>
            <p:cNvPr id="948" name="Straight Connector 57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9" name="Straight Connector 58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53" name="Group 59"/>
          <p:cNvGrpSpPr/>
          <p:nvPr/>
        </p:nvGrpSpPr>
        <p:grpSpPr>
          <a:xfrm>
            <a:off x="3654735" y="5139159"/>
            <a:ext cx="163975" cy="150472"/>
            <a:chOff x="0" y="0"/>
            <a:chExt cx="163974" cy="150470"/>
          </a:xfrm>
        </p:grpSpPr>
        <p:sp>
          <p:nvSpPr>
            <p:cNvPr id="951" name="Straight Connector 60"/>
            <p:cNvSpPr/>
            <p:nvPr/>
          </p:nvSpPr>
          <p:spPr>
            <a:xfrm flipH="1">
              <a:off x="81022" y="0"/>
              <a:ext cx="1" cy="1504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2" name="Straight Connector 61"/>
            <p:cNvSpPr/>
            <p:nvPr/>
          </p:nvSpPr>
          <p:spPr>
            <a:xfrm>
              <a:off x="-1" y="81022"/>
              <a:ext cx="163976" cy="193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954" name="Picture 63" descr="Picture 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4800600"/>
            <a:ext cx="717630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5" name="Picture 34" descr="Picture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170" y="4800600"/>
            <a:ext cx="717631" cy="729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6" name="Picture 62" descr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264" y="4863296"/>
            <a:ext cx="816736" cy="821081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TextBox 64"/>
          <p:cNvSpPr txBox="1"/>
          <p:nvPr/>
        </p:nvSpPr>
        <p:spPr>
          <a:xfrm rot="20654515">
            <a:off x="5078173" y="3316823"/>
            <a:ext cx="2263402" cy="1129070"/>
          </a:xfrm>
          <a:prstGeom prst="rect">
            <a:avLst/>
          </a:prstGeom>
          <a:solidFill>
            <a:srgbClr val="FFF2C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7030A0"/>
                </a:solidFill>
              </a:defRPr>
            </a:lvl1pPr>
          </a:lstStyle>
          <a:p>
            <a:pPr/>
            <a:r>
              <a:t>We must put N beepers but move N-1 times!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Loops Overview</a:t>
            </a:r>
          </a:p>
        </p:txBody>
      </p:sp>
      <p:grpSp>
        <p:nvGrpSpPr>
          <p:cNvPr id="963" name="Rounded Rectangle 3"/>
          <p:cNvGrpSpPr/>
          <p:nvPr/>
        </p:nvGrpSpPr>
        <p:grpSpPr>
          <a:xfrm>
            <a:off x="4381500" y="1676400"/>
            <a:ext cx="3429000" cy="990600"/>
            <a:chOff x="0" y="0"/>
            <a:chExt cx="3429000" cy="990600"/>
          </a:xfrm>
        </p:grpSpPr>
        <p:sp>
          <p:nvSpPr>
            <p:cNvPr id="961" name="Rounded Rectangle"/>
            <p:cNvSpPr/>
            <p:nvPr/>
          </p:nvSpPr>
          <p:spPr>
            <a:xfrm>
              <a:off x="0" y="0"/>
              <a:ext cx="3429000" cy="9906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914400"/>
            </a:p>
          </p:txBody>
        </p:sp>
        <p:sp>
          <p:nvSpPr>
            <p:cNvPr id="962" name="I want Karel to repeat some commands!"/>
            <p:cNvSpPr txBox="1"/>
            <p:nvPr/>
          </p:nvSpPr>
          <p:spPr>
            <a:xfrm>
              <a:off x="98839" y="53119"/>
              <a:ext cx="3231322" cy="868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 defTabSz="914400">
                <a:defRPr sz="26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/>
              <a:r>
                <a:t>I want Karel to repeat some commands!</a:t>
              </a:r>
            </a:p>
          </p:txBody>
        </p:sp>
      </p:grpSp>
      <p:grpSp>
        <p:nvGrpSpPr>
          <p:cNvPr id="966" name="Rounded Rectangle 4"/>
          <p:cNvGrpSpPr/>
          <p:nvPr/>
        </p:nvGrpSpPr>
        <p:grpSpPr>
          <a:xfrm>
            <a:off x="1981200" y="4419600"/>
            <a:ext cx="3429000" cy="990600"/>
            <a:chOff x="0" y="0"/>
            <a:chExt cx="3429000" cy="990600"/>
          </a:xfrm>
        </p:grpSpPr>
        <p:sp>
          <p:nvSpPr>
            <p:cNvPr id="964" name="Rounded Rectangle"/>
            <p:cNvSpPr/>
            <p:nvPr/>
          </p:nvSpPr>
          <p:spPr>
            <a:xfrm>
              <a:off x="0" y="0"/>
              <a:ext cx="3429000" cy="9906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b="1" sz="4200"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965" name="for loop"/>
            <p:cNvSpPr txBox="1"/>
            <p:nvPr/>
          </p:nvSpPr>
          <p:spPr>
            <a:xfrm>
              <a:off x="98839" y="153505"/>
              <a:ext cx="3231322" cy="683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914400">
                <a:defRPr b="1" sz="4200">
                  <a:latin typeface="+mj-lt"/>
                  <a:ea typeface="+mj-ea"/>
                  <a:cs typeface="+mj-cs"/>
                  <a:sym typeface="Arial"/>
                </a:defRPr>
              </a:pPr>
              <a:r>
                <a:t>for</a:t>
              </a:r>
              <a:r>
                <a:rPr b="0"/>
                <a:t> loop</a:t>
              </a:r>
            </a:p>
          </p:txBody>
        </p:sp>
      </p:grpSp>
      <p:grpSp>
        <p:nvGrpSpPr>
          <p:cNvPr id="969" name="Rounded Rectangle 5"/>
          <p:cNvGrpSpPr/>
          <p:nvPr/>
        </p:nvGrpSpPr>
        <p:grpSpPr>
          <a:xfrm>
            <a:off x="6781800" y="4419600"/>
            <a:ext cx="3429000" cy="990600"/>
            <a:chOff x="0" y="0"/>
            <a:chExt cx="3429000" cy="990600"/>
          </a:xfrm>
        </p:grpSpPr>
        <p:sp>
          <p:nvSpPr>
            <p:cNvPr id="967" name="Rounded Rectangle"/>
            <p:cNvSpPr/>
            <p:nvPr/>
          </p:nvSpPr>
          <p:spPr>
            <a:xfrm>
              <a:off x="0" y="0"/>
              <a:ext cx="3429000" cy="9906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b="1" sz="4200">
                  <a:latin typeface="+mj-lt"/>
                  <a:ea typeface="+mj-ea"/>
                  <a:cs typeface="+mj-cs"/>
                  <a:sym typeface="Arial"/>
                </a:defRPr>
              </a:pPr>
            </a:p>
          </p:txBody>
        </p:sp>
        <p:sp>
          <p:nvSpPr>
            <p:cNvPr id="968" name="while loop"/>
            <p:cNvSpPr txBox="1"/>
            <p:nvPr/>
          </p:nvSpPr>
          <p:spPr>
            <a:xfrm>
              <a:off x="98839" y="153505"/>
              <a:ext cx="3231322" cy="683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914400">
                <a:defRPr b="1" sz="4200">
                  <a:latin typeface="+mj-lt"/>
                  <a:ea typeface="+mj-ea"/>
                  <a:cs typeface="+mj-cs"/>
                  <a:sym typeface="Arial"/>
                </a:defRPr>
              </a:pPr>
              <a:r>
                <a:t>while </a:t>
              </a:r>
              <a:r>
                <a:rPr b="0"/>
                <a:t>loop</a:t>
              </a:r>
            </a:p>
          </p:txBody>
        </p:sp>
      </p:grpSp>
      <p:sp>
        <p:nvSpPr>
          <p:cNvPr id="974" name="Straight Arrow Connector 7"/>
          <p:cNvSpPr/>
          <p:nvPr/>
        </p:nvSpPr>
        <p:spPr>
          <a:xfrm>
            <a:off x="4133254" y="2671762"/>
            <a:ext cx="1525192" cy="1743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75" name="Straight Arrow Connector 9"/>
          <p:cNvSpPr/>
          <p:nvPr/>
        </p:nvSpPr>
        <p:spPr>
          <a:xfrm>
            <a:off x="6533554" y="2671762"/>
            <a:ext cx="1525192" cy="1743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72" name="TextBox 10"/>
          <p:cNvSpPr txBox="1"/>
          <p:nvPr/>
        </p:nvSpPr>
        <p:spPr>
          <a:xfrm>
            <a:off x="2331720" y="2939844"/>
            <a:ext cx="2308861" cy="760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/>
            </a:lvl1pPr>
          </a:lstStyle>
          <a:p>
            <a:pPr/>
            <a:r>
              <a:t>Know how many times</a:t>
            </a:r>
          </a:p>
        </p:txBody>
      </p:sp>
      <p:sp>
        <p:nvSpPr>
          <p:cNvPr id="973" name="TextBox 11"/>
          <p:cNvSpPr txBox="1"/>
          <p:nvPr/>
        </p:nvSpPr>
        <p:spPr>
          <a:xfrm>
            <a:off x="7551419" y="2939844"/>
            <a:ext cx="2308861" cy="760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400"/>
            </a:pPr>
            <a:r>
              <a:t>Don’t </a:t>
            </a:r>
            <a:r>
              <a:rPr b="0"/>
              <a:t>know how many 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Fencepost Structure</a:t>
            </a:r>
          </a:p>
        </p:txBody>
      </p:sp>
      <p:sp>
        <p:nvSpPr>
          <p:cNvPr id="98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None/>
              <a:defRPr sz="2574"/>
            </a:pPr>
            <a:r>
              <a:t>The fencepost structure is useful when you want to loop a set of statements but do one part of that set 1 </a:t>
            </a:r>
            <a:r>
              <a:rPr i="1"/>
              <a:t>additional</a:t>
            </a:r>
            <a:r>
              <a:t> time.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 marL="0" indent="341042" defTabSz="905255">
              <a:spcBef>
                <a:spcPts val="400"/>
              </a:spcBef>
              <a:buSzTx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put_beeper()			</a:t>
            </a:r>
            <a:r>
              <a:rPr>
                <a:solidFill>
                  <a:srgbClr val="00B050"/>
                </a:solidFill>
              </a:rPr>
              <a:t># post</a:t>
            </a:r>
          </a:p>
          <a:p>
            <a:pPr lvl="1" marL="0" indent="341042" defTabSz="905255">
              <a:spcBef>
                <a:spcPts val="400"/>
              </a:spcBef>
              <a:buSzTx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while front_is_clear():</a:t>
            </a:r>
          </a:p>
          <a:p>
            <a:pPr lvl="1" marL="0" indent="341042" defTabSz="905255">
              <a:spcBef>
                <a:spcPts val="400"/>
              </a:spcBef>
              <a:buSzTx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	move()			</a:t>
            </a:r>
            <a:r>
              <a:rPr>
                <a:solidFill>
                  <a:srgbClr val="00B050"/>
                </a:solidFill>
              </a:rPr>
              <a:t># fence</a:t>
            </a:r>
          </a:p>
          <a:p>
            <a:pPr lvl="1" marL="0" indent="341042" defTabSz="905255">
              <a:spcBef>
                <a:spcPts val="400"/>
              </a:spcBef>
              <a:buSzTx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	put_beeper()		</a:t>
            </a:r>
            <a:r>
              <a:rPr>
                <a:solidFill>
                  <a:srgbClr val="00B050"/>
                </a:solidFill>
              </a:rPr>
              <a:t># post</a:t>
            </a:r>
          </a:p>
          <a:p>
            <a:pPr lvl="1" marL="0" indent="341042" defTabSz="905255">
              <a:spcBef>
                <a:spcPts val="400"/>
              </a:spcBef>
              <a:buSzTx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1" marL="0" indent="341042" defTabSz="905255">
              <a:spcBef>
                <a:spcPts val="400"/>
              </a:spcBef>
              <a:buSzTx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1" marL="0" indent="341042" defTabSz="905255">
              <a:spcBef>
                <a:spcPts val="400"/>
              </a:spcBef>
              <a:buSzTx/>
              <a:buNone/>
              <a:defRPr sz="2376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or...</a:t>
            </a:r>
          </a:p>
          <a:p>
            <a:pPr lvl="1" marL="0" indent="341042" defTabSz="905255">
              <a:spcBef>
                <a:spcPts val="400"/>
              </a:spcBef>
              <a:buSzTx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while front_is_clear():</a:t>
            </a:r>
          </a:p>
          <a:p>
            <a:pPr lvl="1" marL="0" indent="341042" defTabSz="905255">
              <a:spcBef>
                <a:spcPts val="400"/>
              </a:spcBef>
              <a:buSzTx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	put_beeper()		</a:t>
            </a:r>
            <a:r>
              <a:rPr>
                <a:solidFill>
                  <a:srgbClr val="00B050"/>
                </a:solidFill>
              </a:rPr>
              <a:t># post</a:t>
            </a:r>
          </a:p>
          <a:p>
            <a:pPr lvl="1" marL="0" indent="341042" defTabSz="905255">
              <a:spcBef>
                <a:spcPts val="400"/>
              </a:spcBef>
              <a:buSzTx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	move()			</a:t>
            </a:r>
            <a:r>
              <a:rPr>
                <a:solidFill>
                  <a:srgbClr val="00B050"/>
                </a:solidFill>
              </a:rPr>
              <a:t># fence</a:t>
            </a:r>
          </a:p>
          <a:p>
            <a:pPr lvl="1" marL="0" indent="341042" defTabSz="905255">
              <a:spcBef>
                <a:spcPts val="400"/>
              </a:spcBef>
              <a:buSzTx/>
              <a:buNone/>
              <a:defRPr sz="2376">
                <a:latin typeface="Courier"/>
                <a:ea typeface="Courier"/>
                <a:cs typeface="Courier"/>
                <a:sym typeface="Courier"/>
              </a:defRPr>
            </a:pPr>
            <a:r>
              <a:t>put_beeper()			</a:t>
            </a:r>
            <a:r>
              <a:rPr>
                <a:solidFill>
                  <a:srgbClr val="00B050"/>
                </a:solidFill>
              </a:rPr>
              <a:t># post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Champion’s dance</a:t>
            </a:r>
          </a:p>
        </p:txBody>
      </p:sp>
      <p:sp>
        <p:nvSpPr>
          <p:cNvPr id="985" name="def main():…"/>
          <p:cNvSpPr txBox="1"/>
          <p:nvPr/>
        </p:nvSpPr>
        <p:spPr>
          <a:xfrm>
            <a:off x="3987925" y="2413528"/>
            <a:ext cx="4216150" cy="2030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300"/>
            </a:pPr>
            <a:r>
              <a:t>def main():</a:t>
            </a:r>
          </a:p>
          <a:p>
            <a:pPr>
              <a:defRPr sz="3300"/>
            </a:pPr>
            <a:r>
              <a:t>    while front_is_clear():</a:t>
            </a:r>
          </a:p>
          <a:p>
            <a:pPr>
              <a:defRPr sz="3300"/>
            </a:pPr>
            <a:r>
              <a:t>        move()</a:t>
            </a:r>
          </a:p>
          <a:p>
            <a:pPr>
              <a:defRPr sz="3300"/>
            </a:pPr>
            <a:r>
              <a:t>        turn_left()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Reminder!</a:t>
            </a:r>
          </a:p>
        </p:txBody>
      </p:sp>
      <p:sp>
        <p:nvSpPr>
          <p:cNvPr id="989" name="Rectangle 2"/>
          <p:cNvSpPr txBox="1"/>
          <p:nvPr/>
        </p:nvSpPr>
        <p:spPr>
          <a:xfrm>
            <a:off x="366395" y="1291684"/>
            <a:ext cx="11459210" cy="3964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>
                <a:solidFill>
                  <a:srgbClr val="FF0000"/>
                </a:solidFill>
              </a:defRPr>
            </a:pPr>
            <a:r>
              <a:t>Karel is </a:t>
            </a:r>
            <a:r>
              <a:rPr i="1"/>
              <a:t>very</a:t>
            </a:r>
            <a:r>
              <a:t> picky about indentation.</a:t>
            </a:r>
          </a:p>
          <a:p>
            <a:pPr>
              <a:defRPr sz="3200"/>
            </a:pPr>
          </a:p>
          <a:p>
            <a:pPr>
              <a:defRPr sz="3200"/>
            </a:pPr>
            <a:r>
              <a:t>Make sure to indent a code block 1 level further when you:</a:t>
            </a:r>
          </a:p>
          <a:p>
            <a:pPr marL="457200" indent="-457200">
              <a:buSzPct val="100000"/>
              <a:buChar char="-"/>
              <a:defRPr sz="3200"/>
            </a:pPr>
            <a:r>
              <a:t>Define a new Karel command</a:t>
            </a:r>
          </a:p>
          <a:p>
            <a:pPr marL="457200" indent="-457200">
              <a:buSzPct val="100000"/>
              <a:buChar char="-"/>
              <a:defRPr sz="3200"/>
            </a:pPr>
            <a:r>
              <a:t>Write a for loop</a:t>
            </a:r>
          </a:p>
          <a:p>
            <a:pPr marL="457200" indent="-457200">
              <a:buSzPct val="100000"/>
              <a:buChar char="-"/>
              <a:defRPr sz="3200"/>
            </a:pPr>
            <a:r>
              <a:t>Write a while loop</a:t>
            </a:r>
          </a:p>
          <a:p>
            <a:pPr marL="457200" indent="-457200">
              <a:buSzPct val="100000"/>
              <a:buChar char="-"/>
              <a:defRPr sz="3200"/>
            </a:pPr>
          </a:p>
          <a:p>
            <a:pPr>
              <a:defRPr sz="3200"/>
            </a:pPr>
            <a:r>
              <a:t>You may nest these.  Make sure you keep track of your indentation!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Projects for today: Place Square</a:t>
            </a:r>
          </a:p>
        </p:txBody>
      </p:sp>
      <p:pic>
        <p:nvPicPr>
          <p:cNvPr id="9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0950" y="1885950"/>
            <a:ext cx="7150100" cy="384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lide Number Placeholder 3"/>
          <p:cNvSpPr txBox="1"/>
          <p:nvPr>
            <p:ph type="sldNum" sz="quarter" idx="2"/>
          </p:nvPr>
        </p:nvSpPr>
        <p:spPr>
          <a:xfrm>
            <a:off x="11782325" y="6530979"/>
            <a:ext cx="206475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Projects for today: Mountain Karel</a:t>
            </a:r>
          </a:p>
        </p:txBody>
      </p:sp>
      <p:pic>
        <p:nvPicPr>
          <p:cNvPr id="9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822" y="1193800"/>
            <a:ext cx="3071448" cy="3084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9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3796" y="1183828"/>
            <a:ext cx="3071448" cy="3104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89200" y="4444303"/>
            <a:ext cx="6997451" cy="2272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Screenshot 2021-08-03 at 10.48.57.png" descr="Screenshot 2021-08-03 at 10.48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037" y="250676"/>
            <a:ext cx="7781939" cy="5588574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No panic, first days may be a bit chaotic."/>
          <p:cNvSpPr txBox="1"/>
          <p:nvPr/>
        </p:nvSpPr>
        <p:spPr>
          <a:xfrm>
            <a:off x="2296222" y="6111608"/>
            <a:ext cx="8270969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b="1" sz="3200">
                <a:solidFill>
                  <a:srgbClr val="E40027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No panic, first days may be a bit chaotic.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You taught Karel how to pick newspapers, did she do it this morning?"/>
          <p:cNvSpPr txBox="1"/>
          <p:nvPr/>
        </p:nvSpPr>
        <p:spPr>
          <a:xfrm>
            <a:off x="1672108" y="231508"/>
            <a:ext cx="8391123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3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You taught Karel how to pick newspapers, did she do it this morning?</a:t>
            </a:r>
          </a:p>
        </p:txBody>
      </p:sp>
      <p:pic>
        <p:nvPicPr>
          <p:cNvPr id="141" name="Screenshot 2021-08-03 at 08.26.01.png" descr="Screenshot 2021-08-03 at 08.26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1574" y="1282700"/>
            <a:ext cx="3641831" cy="271131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def main():…"/>
          <p:cNvSpPr txBox="1"/>
          <p:nvPr/>
        </p:nvSpPr>
        <p:spPr>
          <a:xfrm>
            <a:off x="1707929" y="4194074"/>
            <a:ext cx="4200278" cy="2632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def main():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move_to_newspaper()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pick_beeper()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move_to_start()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if __name__ == "__main__":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run_karel_program()</a:t>
            </a:r>
          </a:p>
        </p:txBody>
      </p:sp>
      <p:sp>
        <p:nvSpPr>
          <p:cNvPr id="143" name="def turn_right():…"/>
          <p:cNvSpPr txBox="1"/>
          <p:nvPr/>
        </p:nvSpPr>
        <p:spPr>
          <a:xfrm>
            <a:off x="6467239" y="1282700"/>
            <a:ext cx="3336306" cy="3953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def turn_right():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for i in range(3):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    turn_left()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def move_to_newspaper():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move()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move()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turn_right()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move()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turn_left()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move()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2"/>
      <p:bldP build="whole" bldLvl="1" animBg="1" rev="0" advAuto="0" spid="14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ef main():…"/>
          <p:cNvSpPr txBox="1"/>
          <p:nvPr/>
        </p:nvSpPr>
        <p:spPr>
          <a:xfrm>
            <a:off x="1707929" y="4194074"/>
            <a:ext cx="4200278" cy="2632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def main():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move_to_newspaper()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pick_beeper()</a:t>
            </a:r>
          </a:p>
          <a:p>
            <a:pPr defTabSz="914400">
              <a:defRPr b="1" sz="2200">
                <a:latin typeface="+mj-lt"/>
                <a:ea typeface="+mj-ea"/>
                <a:cs typeface="+mj-cs"/>
                <a:sym typeface="Arial"/>
              </a:defRPr>
            </a:pPr>
            <a:r>
              <a:t>    move_to_start()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if __name__ == "__main__":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run_karel_program()</a:t>
            </a:r>
          </a:p>
        </p:txBody>
      </p:sp>
      <p:sp>
        <p:nvSpPr>
          <p:cNvPr id="148" name="……"/>
          <p:cNvSpPr txBox="1"/>
          <p:nvPr/>
        </p:nvSpPr>
        <p:spPr>
          <a:xfrm>
            <a:off x="6411751" y="1452370"/>
            <a:ext cx="3945162" cy="3953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…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def turn_around():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for i in range(2):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    turn_left()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        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def move_to_start():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turn_around()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for i in range(3):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    move()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turn_right()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move()</a:t>
            </a:r>
          </a:p>
          <a:p>
            <a:pPr defTabSz="914400">
              <a:defRPr sz="2200">
                <a:latin typeface="+mj-lt"/>
                <a:ea typeface="+mj-ea"/>
                <a:cs typeface="+mj-cs"/>
                <a:sym typeface="Arial"/>
              </a:defRPr>
            </a:pPr>
            <a:r>
              <a:t>    turn_right()</a:t>
            </a:r>
          </a:p>
        </p:txBody>
      </p:sp>
      <p:pic>
        <p:nvPicPr>
          <p:cNvPr id="149" name="Screenshot 2021-08-03 at 08.56.13.png" descr="Screenshot 2021-08-03 at 08.56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9765" y="1282700"/>
            <a:ext cx="3665449" cy="271131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You taught Karel how to pick newspapers, did she do it this morning?"/>
          <p:cNvSpPr txBox="1"/>
          <p:nvPr/>
        </p:nvSpPr>
        <p:spPr>
          <a:xfrm>
            <a:off x="1672108" y="231508"/>
            <a:ext cx="8391123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3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You taught Karel how to pick newspapers, did she do it this morning?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1;p20" descr="Google Shape;151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152400"/>
            <a:ext cx="3542392" cy="655320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Google Shape;152;p20"/>
          <p:cNvSpPr txBox="1"/>
          <p:nvPr/>
        </p:nvSpPr>
        <p:spPr>
          <a:xfrm>
            <a:off x="4777275" y="672750"/>
            <a:ext cx="54522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defRPr sz="1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Multi-line comment</a:t>
            </a:r>
          </a:p>
        </p:txBody>
      </p:sp>
      <p:sp>
        <p:nvSpPr>
          <p:cNvPr id="156" name="Google Shape;153;p20"/>
          <p:cNvSpPr txBox="1"/>
          <p:nvPr/>
        </p:nvSpPr>
        <p:spPr>
          <a:xfrm>
            <a:off x="4927899" y="1907800"/>
            <a:ext cx="32733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defRPr sz="1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Main function</a:t>
            </a:r>
          </a:p>
        </p:txBody>
      </p:sp>
      <p:sp>
        <p:nvSpPr>
          <p:cNvPr id="157" name="Google Shape;154;p20"/>
          <p:cNvSpPr txBox="1"/>
          <p:nvPr/>
        </p:nvSpPr>
        <p:spPr>
          <a:xfrm>
            <a:off x="4988150" y="2831550"/>
            <a:ext cx="33435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defRPr sz="1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Our function</a:t>
            </a:r>
          </a:p>
        </p:txBody>
      </p:sp>
      <p:sp>
        <p:nvSpPr>
          <p:cNvPr id="158" name="Google Shape;155;p20"/>
          <p:cNvSpPr txBox="1"/>
          <p:nvPr/>
        </p:nvSpPr>
        <p:spPr>
          <a:xfrm>
            <a:off x="4978100" y="3755325"/>
            <a:ext cx="3494400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defRPr sz="1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Single-line comment</a:t>
            </a:r>
          </a:p>
        </p:txBody>
      </p:sp>
      <p:sp>
        <p:nvSpPr>
          <p:cNvPr id="159" name="Google Shape;156;p20"/>
          <p:cNvSpPr/>
          <p:nvPr/>
        </p:nvSpPr>
        <p:spPr>
          <a:xfrm flipH="1">
            <a:off x="3010099" y="3987594"/>
            <a:ext cx="1968002" cy="1"/>
          </a:xfrm>
          <a:prstGeom prst="line">
            <a:avLst/>
          </a:prstGeom>
          <a:ln w="3175">
            <a:solidFill>
              <a:srgbClr val="595959"/>
            </a:solidFill>
            <a:tailEnd type="triangle"/>
          </a:ln>
        </p:spPr>
        <p:txBody>
          <a:bodyPr lIns="0" tIns="0" rIns="0" bIns="0"/>
          <a:lstStyle/>
          <a:p>
            <a:pPr defTabSz="914400">
              <a:defRPr sz="1400">
                <a:latin typeface="+mj-lt"/>
                <a:ea typeface="+mj-ea"/>
                <a:cs typeface="+mj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s long as Karel knows the world, its size, where the beepers are, she can do anything."/>
          <p:cNvSpPr txBox="1"/>
          <p:nvPr/>
        </p:nvSpPr>
        <p:spPr>
          <a:xfrm>
            <a:off x="1900439" y="320408"/>
            <a:ext cx="8391122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3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As long as Karel knows the world, its size, where the beepers are, she can do anything.</a:t>
            </a:r>
          </a:p>
        </p:txBody>
      </p:sp>
      <p:pic>
        <p:nvPicPr>
          <p:cNvPr id="164" name="Screenshot 2021-08-03 at 08.26.01.png" descr="Screenshot 2021-08-03 at 08.26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2362" y="1550572"/>
            <a:ext cx="4167276" cy="310250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What if she does not know where the walls and beepers are?"/>
          <p:cNvSpPr txBox="1"/>
          <p:nvPr/>
        </p:nvSpPr>
        <p:spPr>
          <a:xfrm>
            <a:off x="1989339" y="5133708"/>
            <a:ext cx="8391122" cy="85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defRPr sz="3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What if she does not know where the walls and beepers are?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1;p21" descr="Google Shape;161;p21"/>
          <p:cNvPicPr>
            <a:picLocks noChangeAspect="1"/>
          </p:cNvPicPr>
          <p:nvPr/>
        </p:nvPicPr>
        <p:blipFill>
          <a:blip r:embed="rId3">
            <a:extLst/>
          </a:blip>
          <a:srcRect l="0" t="12548" r="61846" b="0"/>
          <a:stretch>
            <a:fillRect/>
          </a:stretch>
        </p:blipFill>
        <p:spPr>
          <a:xfrm>
            <a:off x="2376559" y="1911637"/>
            <a:ext cx="3033340" cy="3898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Google Shape;162;p21" descr="Google Shape;162;p21"/>
          <p:cNvPicPr>
            <a:picLocks noChangeAspect="1"/>
          </p:cNvPicPr>
          <p:nvPr/>
        </p:nvPicPr>
        <p:blipFill>
          <a:blip r:embed="rId3">
            <a:extLst/>
          </a:blip>
          <a:srcRect l="38052" t="12548" r="49523" b="0"/>
          <a:stretch>
            <a:fillRect/>
          </a:stretch>
        </p:blipFill>
        <p:spPr>
          <a:xfrm>
            <a:off x="7958666" y="1911637"/>
            <a:ext cx="987779" cy="3898183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Google Shape;163;p21"/>
          <p:cNvSpPr/>
          <p:nvPr/>
        </p:nvSpPr>
        <p:spPr>
          <a:xfrm>
            <a:off x="5757333" y="2002643"/>
            <a:ext cx="1778001" cy="85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46" fill="norm" stroke="1" extrusionOk="0">
                <a:moveTo>
                  <a:pt x="0" y="14911"/>
                </a:moveTo>
                <a:cubicBezTo>
                  <a:pt x="286" y="10998"/>
                  <a:pt x="537" y="6213"/>
                  <a:pt x="857" y="3171"/>
                </a:cubicBezTo>
                <a:cubicBezTo>
                  <a:pt x="1585" y="-3754"/>
                  <a:pt x="3460" y="2761"/>
                  <a:pt x="3771" y="3171"/>
                </a:cubicBezTo>
                <a:cubicBezTo>
                  <a:pt x="4000" y="6106"/>
                  <a:pt x="4202" y="9788"/>
                  <a:pt x="4457" y="11976"/>
                </a:cubicBezTo>
                <a:cubicBezTo>
                  <a:pt x="4780" y="14743"/>
                  <a:pt x="5486" y="17846"/>
                  <a:pt x="5486" y="17846"/>
                </a:cubicBezTo>
                <a:cubicBezTo>
                  <a:pt x="6457" y="16868"/>
                  <a:pt x="7437" y="17267"/>
                  <a:pt x="8400" y="14911"/>
                </a:cubicBezTo>
                <a:cubicBezTo>
                  <a:pt x="8653" y="14292"/>
                  <a:pt x="8851" y="10764"/>
                  <a:pt x="9086" y="9041"/>
                </a:cubicBezTo>
                <a:cubicBezTo>
                  <a:pt x="9430" y="6515"/>
                  <a:pt x="9938" y="4660"/>
                  <a:pt x="10286" y="3171"/>
                </a:cubicBezTo>
                <a:cubicBezTo>
                  <a:pt x="11371" y="4149"/>
                  <a:pt x="12460" y="4421"/>
                  <a:pt x="13543" y="6106"/>
                </a:cubicBezTo>
                <a:cubicBezTo>
                  <a:pt x="14306" y="7294"/>
                  <a:pt x="13844" y="9199"/>
                  <a:pt x="14400" y="14911"/>
                </a:cubicBezTo>
                <a:cubicBezTo>
                  <a:pt x="14555" y="16503"/>
                  <a:pt x="14743" y="16868"/>
                  <a:pt x="14914" y="17846"/>
                </a:cubicBezTo>
                <a:cubicBezTo>
                  <a:pt x="16171" y="16868"/>
                  <a:pt x="17431" y="16503"/>
                  <a:pt x="18686" y="14911"/>
                </a:cubicBezTo>
                <a:cubicBezTo>
                  <a:pt x="18976" y="14542"/>
                  <a:pt x="19256" y="12868"/>
                  <a:pt x="19543" y="11976"/>
                </a:cubicBezTo>
                <a:cubicBezTo>
                  <a:pt x="19885" y="10911"/>
                  <a:pt x="20229" y="10019"/>
                  <a:pt x="20571" y="9041"/>
                </a:cubicBezTo>
                <a:cubicBezTo>
                  <a:pt x="21248" y="5178"/>
                  <a:pt x="20905" y="6106"/>
                  <a:pt x="21600" y="6106"/>
                </a:cubicBez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 lIns="0" tIns="0" rIns="0" bIns="0" anchor="ctr"/>
          <a:lstStyle/>
          <a:p>
            <a:pPr algn="ctr" defTabSz="914400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72" name="Google Shape;164;p21"/>
          <p:cNvSpPr/>
          <p:nvPr/>
        </p:nvSpPr>
        <p:spPr>
          <a:xfrm>
            <a:off x="5757333" y="5705952"/>
            <a:ext cx="1778001" cy="85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46" fill="norm" stroke="1" extrusionOk="0">
                <a:moveTo>
                  <a:pt x="0" y="14911"/>
                </a:moveTo>
                <a:cubicBezTo>
                  <a:pt x="286" y="10998"/>
                  <a:pt x="537" y="6213"/>
                  <a:pt x="857" y="3171"/>
                </a:cubicBezTo>
                <a:cubicBezTo>
                  <a:pt x="1585" y="-3754"/>
                  <a:pt x="3460" y="2761"/>
                  <a:pt x="3771" y="3171"/>
                </a:cubicBezTo>
                <a:cubicBezTo>
                  <a:pt x="4000" y="6106"/>
                  <a:pt x="4202" y="9788"/>
                  <a:pt x="4457" y="11976"/>
                </a:cubicBezTo>
                <a:cubicBezTo>
                  <a:pt x="4780" y="14743"/>
                  <a:pt x="5486" y="17846"/>
                  <a:pt x="5486" y="17846"/>
                </a:cubicBezTo>
                <a:cubicBezTo>
                  <a:pt x="6457" y="16868"/>
                  <a:pt x="7437" y="17267"/>
                  <a:pt x="8400" y="14911"/>
                </a:cubicBezTo>
                <a:cubicBezTo>
                  <a:pt x="8653" y="14292"/>
                  <a:pt x="8851" y="10764"/>
                  <a:pt x="9086" y="9041"/>
                </a:cubicBezTo>
                <a:cubicBezTo>
                  <a:pt x="9430" y="6515"/>
                  <a:pt x="9938" y="4660"/>
                  <a:pt x="10286" y="3171"/>
                </a:cubicBezTo>
                <a:cubicBezTo>
                  <a:pt x="11371" y="4149"/>
                  <a:pt x="12460" y="4421"/>
                  <a:pt x="13543" y="6106"/>
                </a:cubicBezTo>
                <a:cubicBezTo>
                  <a:pt x="14306" y="7294"/>
                  <a:pt x="13844" y="9199"/>
                  <a:pt x="14400" y="14911"/>
                </a:cubicBezTo>
                <a:cubicBezTo>
                  <a:pt x="14555" y="16503"/>
                  <a:pt x="14743" y="16868"/>
                  <a:pt x="14914" y="17846"/>
                </a:cubicBezTo>
                <a:cubicBezTo>
                  <a:pt x="16171" y="16868"/>
                  <a:pt x="17431" y="16503"/>
                  <a:pt x="18686" y="14911"/>
                </a:cubicBezTo>
                <a:cubicBezTo>
                  <a:pt x="18976" y="14542"/>
                  <a:pt x="19256" y="12868"/>
                  <a:pt x="19543" y="11976"/>
                </a:cubicBezTo>
                <a:cubicBezTo>
                  <a:pt x="19885" y="10911"/>
                  <a:pt x="20229" y="10019"/>
                  <a:pt x="20571" y="9041"/>
                </a:cubicBezTo>
                <a:cubicBezTo>
                  <a:pt x="21248" y="5178"/>
                  <a:pt x="20905" y="6106"/>
                  <a:pt x="21600" y="6106"/>
                </a:cubicBezTo>
              </a:path>
            </a:pathLst>
          </a:custGeom>
          <a:ln w="12700">
            <a:solidFill>
              <a:srgbClr val="000000"/>
            </a:solidFill>
            <a:miter/>
          </a:ln>
        </p:spPr>
        <p:txBody>
          <a:bodyPr lIns="0" tIns="0" rIns="0" bIns="0" anchor="ctr"/>
          <a:lstStyle/>
          <a:p>
            <a:pPr algn="ctr" defTabSz="914400"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73" name="Google Shape;165;p21"/>
          <p:cNvSpPr txBox="1"/>
          <p:nvPr/>
        </p:nvSpPr>
        <p:spPr>
          <a:xfrm>
            <a:off x="6438058" y="1399442"/>
            <a:ext cx="235851" cy="43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 defTabSz="914400">
              <a:defRPr sz="24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74" name="Google Shape;166;p21"/>
          <p:cNvSpPr txBox="1"/>
          <p:nvPr/>
        </p:nvSpPr>
        <p:spPr>
          <a:xfrm>
            <a:off x="2163950" y="405299"/>
            <a:ext cx="7849801" cy="57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defRPr sz="2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Fill a street with beepers in a world of any size.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Default Design">
  <a:themeElements>
    <a:clrScheme name="1_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Default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Default Design">
  <a:themeElements>
    <a:clrScheme name="1_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Default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